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0" r:id="rId9"/>
    <p:sldId id="264" r:id="rId10"/>
    <p:sldId id="265" r:id="rId11"/>
    <p:sldId id="266" r:id="rId12"/>
    <p:sldId id="267" r:id="rId13"/>
    <p:sldId id="268" r:id="rId14"/>
    <p:sldId id="272" r:id="rId15"/>
    <p:sldId id="269" r:id="rId16"/>
    <p:sldId id="273" r:id="rId17"/>
    <p:sldId id="270" r:id="rId18"/>
    <p:sldId id="274" r:id="rId19"/>
    <p:sldId id="271" r:id="rId20"/>
    <p:sldId id="275"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49"/>
    <a:srgbClr val="CC0099"/>
    <a:srgbClr val="FF9900"/>
    <a:srgbClr val="FFABC9"/>
    <a:srgbClr val="FFFF21"/>
    <a:srgbClr val="9900CC"/>
    <a:srgbClr val="D99B01"/>
    <a:srgbClr val="FF66CC"/>
    <a:srgbClr val="FF67AC"/>
    <a:srgbClr val="FFD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684" y="10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260" y="3182570"/>
            <a:ext cx="6413610" cy="1383822"/>
          </a:xfrm>
          <a:noFill/>
          <a:effectLst>
            <a:outerShdw blurRad="50800" dist="38100" dir="2700000" algn="tl" rotWithShape="0">
              <a:prstClr val="black">
                <a:alpha val="40000"/>
              </a:prstClr>
            </a:outerShdw>
          </a:effectLst>
        </p:spPr>
        <p:txBody>
          <a:bodyPr>
            <a:normAutofit/>
          </a:bodyPr>
          <a:lstStyle>
            <a:lvl1pPr algn="l">
              <a:defRPr sz="3600">
                <a:solidFill>
                  <a:srgbClr val="CC0049"/>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96260" y="1960930"/>
            <a:ext cx="6413610" cy="1221640"/>
          </a:xfrm>
          <a:noFill/>
        </p:spPr>
        <p:txBody>
          <a:bodyPr>
            <a:normAutofit/>
          </a:bodyPr>
          <a:lstStyle>
            <a:lvl1pPr marL="0" indent="0" algn="l">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p>
          <a:p>
            <a:r>
              <a:rPr lang="en-US" dirty="0" smtClean="0"/>
              <a:t>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55771" y="4043826"/>
            <a:ext cx="1066550" cy="38395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891995"/>
          </a:xfrm>
        </p:spPr>
        <p:txBody>
          <a:bodyPr>
            <a:normAutofit/>
          </a:bodyPr>
          <a:lstStyle>
            <a:lvl1pPr algn="l">
              <a:defRPr sz="3600" baseline="0">
                <a:solidFill>
                  <a:srgbClr val="CC0049"/>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6" y="1197406"/>
            <a:ext cx="8246070" cy="3512210"/>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5955495" cy="572644"/>
          </a:xfrm>
        </p:spPr>
        <p:txBody>
          <a:bodyPr>
            <a:normAutofit/>
          </a:bodyPr>
          <a:lstStyle>
            <a:lvl1pPr algn="l">
              <a:defRPr sz="3600">
                <a:solidFill>
                  <a:srgbClr val="CC0049"/>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198559"/>
            <a:ext cx="595549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281175"/>
            <a:ext cx="8246071" cy="763525"/>
          </a:xfrm>
        </p:spPr>
        <p:txBody>
          <a:bodyPr>
            <a:normAutofit/>
          </a:bodyPr>
          <a:lstStyle>
            <a:lvl1pPr algn="l">
              <a:defRPr sz="3600" baseline="0">
                <a:solidFill>
                  <a:srgbClr val="CC0049"/>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6879" y="1808225"/>
            <a:ext cx="4040188" cy="479822"/>
          </a:xfrm>
        </p:spPr>
        <p:txBody>
          <a:bodyPr anchor="b"/>
          <a:lstStyle>
            <a:lvl1pPr marL="0" indent="0" algn="ctr">
              <a:buNone/>
              <a:defRPr sz="2400" b="1">
                <a:solidFill>
                  <a:srgbClr val="CC004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879" y="2239745"/>
            <a:ext cx="4040188"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1808225"/>
            <a:ext cx="4041775" cy="479822"/>
          </a:xfrm>
        </p:spPr>
        <p:txBody>
          <a:bodyPr anchor="b"/>
          <a:lstStyle>
            <a:lvl1pPr marL="0" indent="0" algn="ctr">
              <a:buNone/>
              <a:defRPr sz="2400" b="1">
                <a:solidFill>
                  <a:srgbClr val="CC004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239745"/>
            <a:ext cx="4041775"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9/24/2022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9/24/2022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9/24/2022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0" y="3487980"/>
            <a:ext cx="3664920" cy="1374345"/>
          </a:xfrm>
        </p:spPr>
        <p:txBody>
          <a:bodyPr>
            <a:normAutofit/>
          </a:bodyPr>
          <a:lstStyle/>
          <a:p>
            <a:r>
              <a:rPr lang="tr-TR" dirty="0" smtClean="0"/>
              <a:t>www.tctek.com.tr</a:t>
            </a:r>
            <a:endParaRPr lang="en-US" dirty="0"/>
          </a:p>
        </p:txBody>
      </p:sp>
      <p:sp>
        <p:nvSpPr>
          <p:cNvPr id="3" name="Subtitle 2"/>
          <p:cNvSpPr>
            <a:spLocks noGrp="1"/>
          </p:cNvSpPr>
          <p:nvPr>
            <p:ph type="subTitle" idx="1"/>
          </p:nvPr>
        </p:nvSpPr>
        <p:spPr>
          <a:xfrm>
            <a:off x="143555" y="1350110"/>
            <a:ext cx="4428445" cy="1985166"/>
          </a:xfrm>
        </p:spPr>
        <p:txBody>
          <a:bodyPr>
            <a:normAutofit/>
          </a:bodyPr>
          <a:lstStyle/>
          <a:p>
            <a:r>
              <a:rPr lang="tr-TR" sz="3600" b="1" dirty="0" smtClean="0">
                <a:solidFill>
                  <a:schemeClr val="tx2"/>
                </a:solidFill>
              </a:rPr>
              <a:t>DEMİRYOLLARINDA</a:t>
            </a:r>
          </a:p>
          <a:p>
            <a:r>
              <a:rPr lang="tr-TR" sz="3600" b="1" dirty="0" smtClean="0">
                <a:solidFill>
                  <a:schemeClr val="tx2"/>
                </a:solidFill>
              </a:rPr>
              <a:t>TCTEK PROFESSİONAL</a:t>
            </a:r>
          </a:p>
          <a:p>
            <a:r>
              <a:rPr lang="tr-TR" sz="3600" b="1" dirty="0" smtClean="0">
                <a:solidFill>
                  <a:schemeClr val="tx2"/>
                </a:solidFill>
              </a:rPr>
              <a:t>SIVI &amp; GRESLER</a:t>
            </a:r>
            <a:endParaRPr lang="en-US" sz="3600" b="1" dirty="0">
              <a:solidFill>
                <a:schemeClr val="tx2"/>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40" y="128470"/>
            <a:ext cx="3375312" cy="1068936"/>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 y="128470"/>
            <a:ext cx="3503065" cy="2462213"/>
          </a:xfrm>
          <a:prstGeom prst="rect">
            <a:avLst/>
          </a:prstGeom>
          <a:noFill/>
        </p:spPr>
        <p:txBody>
          <a:bodyPr wrap="square" rtlCol="0">
            <a:spAutoFit/>
          </a:bodyPr>
          <a:lstStyle/>
          <a:p>
            <a:r>
              <a:rPr lang="tr-TR" sz="1400" dirty="0" smtClean="0">
                <a:solidFill>
                  <a:schemeClr val="tx2">
                    <a:lumMod val="75000"/>
                  </a:schemeClr>
                </a:solidFill>
              </a:rPr>
              <a:t>Temizleme gereksinimini neredeyse ortadan kaldırır ve yağlama işçilik maliyetinizi ve yağ tüketimlerinizi azaltarak, yağlama aralıklarını bir aya kadar güvenli bir şekilde uzatır.</a:t>
            </a:r>
          </a:p>
          <a:p>
            <a:endParaRPr lang="tr-TR" sz="1400" dirty="0" smtClean="0">
              <a:solidFill>
                <a:schemeClr val="tx2">
                  <a:lumMod val="75000"/>
                </a:schemeClr>
              </a:solidFill>
            </a:endParaRPr>
          </a:p>
          <a:p>
            <a:r>
              <a:rPr lang="tr-TR" sz="1400" dirty="0" smtClean="0">
                <a:solidFill>
                  <a:schemeClr val="tx2">
                    <a:lumMod val="75000"/>
                  </a:schemeClr>
                </a:solidFill>
              </a:rPr>
              <a:t>Bariz şekilde benzerlerinden üstündür. </a:t>
            </a:r>
          </a:p>
          <a:p>
            <a:r>
              <a:rPr lang="tr-TR" sz="1400" dirty="0" smtClean="0">
                <a:solidFill>
                  <a:schemeClr val="tx2">
                    <a:lumMod val="75000"/>
                  </a:schemeClr>
                </a:solidFill>
              </a:rPr>
              <a:t>Avrupa ve Dünyadaki tecrübeli demiryolu ray operatörleri tarafından şiddetle tavsiye edilir. Kanıtlanmış maliyet tasarrufları ile işletmenizde zaman, işçilik ve tüketimde ciddi tasarruflar yaratır.</a:t>
            </a:r>
            <a:endParaRPr lang="tr-TR" sz="1400" dirty="0">
              <a:solidFill>
                <a:schemeClr val="tx2">
                  <a:lumMod val="75000"/>
                </a:schemeClr>
              </a:solidFill>
            </a:endParaRPr>
          </a:p>
        </p:txBody>
      </p:sp>
      <p:sp>
        <p:nvSpPr>
          <p:cNvPr id="4" name="Metin kutusu 3"/>
          <p:cNvSpPr txBox="1"/>
          <p:nvPr/>
        </p:nvSpPr>
        <p:spPr>
          <a:xfrm>
            <a:off x="3808475" y="1655520"/>
            <a:ext cx="5191970" cy="369332"/>
          </a:xfrm>
          <a:prstGeom prst="rect">
            <a:avLst/>
          </a:prstGeom>
          <a:noFill/>
        </p:spPr>
        <p:txBody>
          <a:bodyPr wrap="square" rtlCol="0">
            <a:spAutoFit/>
          </a:bodyPr>
          <a:lstStyle/>
          <a:p>
            <a:r>
              <a:rPr lang="tr-TR" b="1" dirty="0" smtClean="0">
                <a:solidFill>
                  <a:schemeClr val="tx2"/>
                </a:solidFill>
              </a:rPr>
              <a:t>Yağlama periyodunuzu 2, 3 hatta 4 katına dek uzatır</a:t>
            </a:r>
            <a:endParaRPr lang="tr-TR" b="1" dirty="0">
              <a:solidFill>
                <a:schemeClr val="tx2"/>
              </a:solidFill>
            </a:endParaRPr>
          </a:p>
        </p:txBody>
      </p:sp>
      <p:sp>
        <p:nvSpPr>
          <p:cNvPr id="6" name="Metin kutusu 5"/>
          <p:cNvSpPr txBox="1"/>
          <p:nvPr/>
        </p:nvSpPr>
        <p:spPr>
          <a:xfrm>
            <a:off x="143555" y="2724455"/>
            <a:ext cx="8856890" cy="1323439"/>
          </a:xfrm>
          <a:prstGeom prst="rect">
            <a:avLst/>
          </a:prstGeom>
          <a:noFill/>
        </p:spPr>
        <p:txBody>
          <a:bodyPr wrap="square" rtlCol="0">
            <a:spAutoFit/>
          </a:bodyPr>
          <a:lstStyle/>
          <a:p>
            <a:r>
              <a:rPr lang="tr-TR" sz="1600" b="1" dirty="0" smtClean="0">
                <a:solidFill>
                  <a:schemeClr val="accent1"/>
                </a:solidFill>
              </a:rPr>
              <a:t>• Çok daha düşük yağlama işçilik maliyeti, yağlayıcı tüketimi ve daha az aşınma ve yıpranma</a:t>
            </a:r>
          </a:p>
          <a:p>
            <a:r>
              <a:rPr lang="tr-TR" sz="1600" b="1" dirty="0" smtClean="0">
                <a:solidFill>
                  <a:schemeClr val="accent1"/>
                </a:solidFill>
              </a:rPr>
              <a:t>• Sorunlu noktalarda ciddi arıza azalması</a:t>
            </a:r>
          </a:p>
          <a:p>
            <a:r>
              <a:rPr lang="tr-TR" sz="1600" b="1" dirty="0" smtClean="0">
                <a:solidFill>
                  <a:schemeClr val="accent1"/>
                </a:solidFill>
              </a:rPr>
              <a:t>• Neredeyse temizlik gerektirmez ve kirlenmeyi çok düşürür</a:t>
            </a:r>
          </a:p>
          <a:p>
            <a:r>
              <a:rPr lang="tr-TR" sz="1600" b="1" dirty="0" smtClean="0">
                <a:solidFill>
                  <a:schemeClr val="accent1"/>
                </a:solidFill>
              </a:rPr>
              <a:t>• Ray </a:t>
            </a:r>
            <a:r>
              <a:rPr lang="tr-TR" sz="1600" b="1" dirty="0" err="1" smtClean="0">
                <a:solidFill>
                  <a:schemeClr val="accent1"/>
                </a:solidFill>
              </a:rPr>
              <a:t>sviçlerinde</a:t>
            </a:r>
            <a:r>
              <a:rPr lang="tr-TR" sz="1600" b="1" dirty="0" smtClean="0">
                <a:solidFill>
                  <a:schemeClr val="accent1"/>
                </a:solidFill>
              </a:rPr>
              <a:t> yük önemli ölçüde azalır, yanal yükler düşer</a:t>
            </a:r>
          </a:p>
          <a:p>
            <a:r>
              <a:rPr lang="tr-TR" sz="1600" b="1" dirty="0" smtClean="0">
                <a:solidFill>
                  <a:schemeClr val="accent1"/>
                </a:solidFill>
              </a:rPr>
              <a:t>• Birçok demiryolu işletmesinde uzun yıllar boyunca binlerce nokta üzerinde kanıtlanmış sonuçlar</a:t>
            </a:r>
            <a:endParaRPr lang="tr-TR" sz="1600" b="1" dirty="0">
              <a:solidFill>
                <a:schemeClr val="accent1"/>
              </a:solidFill>
            </a:endParaRPr>
          </a:p>
        </p:txBody>
      </p:sp>
      <p:sp>
        <p:nvSpPr>
          <p:cNvPr id="7" name="Metin kutusu 6"/>
          <p:cNvSpPr txBox="1"/>
          <p:nvPr/>
        </p:nvSpPr>
        <p:spPr>
          <a:xfrm>
            <a:off x="296260" y="4288478"/>
            <a:ext cx="8246070" cy="523220"/>
          </a:xfrm>
          <a:prstGeom prst="rect">
            <a:avLst/>
          </a:prstGeom>
          <a:noFill/>
        </p:spPr>
        <p:txBody>
          <a:bodyPr wrap="square" rtlCol="0">
            <a:spAutoFit/>
          </a:bodyPr>
          <a:lstStyle/>
          <a:p>
            <a:r>
              <a:rPr lang="tr-TR" sz="1400" b="1" dirty="0" smtClean="0">
                <a:solidFill>
                  <a:schemeClr val="tx2">
                    <a:lumMod val="75000"/>
                  </a:schemeClr>
                </a:solidFill>
              </a:rPr>
              <a:t>Uygulama Alanları:</a:t>
            </a:r>
          </a:p>
          <a:p>
            <a:r>
              <a:rPr lang="tr-TR" sz="1400" dirty="0" smtClean="0">
                <a:solidFill>
                  <a:schemeClr val="tx2">
                    <a:lumMod val="75000"/>
                  </a:schemeClr>
                </a:solidFill>
              </a:rPr>
              <a:t>Tüm iklimlerde ve hava koşullarında, tüm hareketli parçalarının yağlanması için mükemmel seçim.</a:t>
            </a:r>
            <a:endParaRPr lang="tr-TR" sz="1400" dirty="0">
              <a:solidFill>
                <a:schemeClr val="tx2">
                  <a:lumMod val="75000"/>
                </a:schemeClr>
              </a:solidFill>
            </a:endParaRPr>
          </a:p>
        </p:txBody>
      </p:sp>
    </p:spTree>
    <p:extLst>
      <p:ext uri="{BB962C8B-B14F-4D97-AF65-F5344CB8AC3E}">
        <p14:creationId xmlns:p14="http://schemas.microsoft.com/office/powerpoint/2010/main" val="135812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150" y="1197405"/>
            <a:ext cx="9153150" cy="3970318"/>
          </a:xfrm>
          <a:prstGeom prst="rect">
            <a:avLst/>
          </a:prstGeom>
          <a:noFill/>
        </p:spPr>
        <p:txBody>
          <a:bodyPr wrap="square" rtlCol="0">
            <a:spAutoFit/>
          </a:bodyPr>
          <a:lstStyle/>
          <a:p>
            <a:r>
              <a:rPr lang="tr-TR" sz="1200" b="1" dirty="0"/>
              <a:t>TCTEK 3 PROFESYONEL GRES YAĞ</a:t>
            </a:r>
            <a:r>
              <a:rPr lang="tr-TR" sz="1200" dirty="0"/>
              <a:t> yapısında moleküler bazda metal </a:t>
            </a:r>
            <a:r>
              <a:rPr lang="tr-TR" sz="1200" dirty="0" err="1"/>
              <a:t>rafinasyonu</a:t>
            </a:r>
            <a:r>
              <a:rPr lang="tr-TR" sz="1200" dirty="0"/>
              <a:t> için bir formül içeren, sanayide kullanıma yönelik istisnai bir üründür.</a:t>
            </a:r>
            <a:endParaRPr lang="en-AU" sz="1200" dirty="0"/>
          </a:p>
          <a:p>
            <a:r>
              <a:rPr lang="tr-TR" sz="1200" b="1" dirty="0"/>
              <a:t>TCTEK 3 PROFESYONEL</a:t>
            </a:r>
            <a:r>
              <a:rPr lang="tr-TR" sz="1200" dirty="0"/>
              <a:t> </a:t>
            </a:r>
            <a:r>
              <a:rPr lang="tr-TR" sz="1200" b="1" dirty="0"/>
              <a:t>GRES YAĞ</a:t>
            </a:r>
            <a:r>
              <a:rPr lang="tr-TR" sz="1200" dirty="0"/>
              <a:t> yağlayıcının içerdiği formül, metale moleküler olarak bağlanır, onu iyileştirir ve süper kalıcı bir ağ oluşturur - yüksek sıcaklıklara ve yüksek mekanik yüklere (aşırı sürtünme) dayanıklı moleküler bir bağ.</a:t>
            </a:r>
            <a:endParaRPr lang="en-AU" sz="1200" dirty="0"/>
          </a:p>
          <a:p>
            <a:r>
              <a:rPr lang="tr-TR" sz="1200" b="1" dirty="0"/>
              <a:t>TCTEK 3 PROFESYONEL GRES YAĞ</a:t>
            </a:r>
            <a:r>
              <a:rPr lang="tr-TR" sz="1200" dirty="0"/>
              <a:t> yüksek hızlı rulmanlar, kaymalı yataklar, dişliler, kılavuz raylar, elektrikli aletler ve diğer sürtünmeli cihazlar dâhil makaralı rulmanlar gibi özellikle aşınmaya maruz kalan ekipmanları korumak için endüstride kullanıma yöneliktir.</a:t>
            </a:r>
            <a:endParaRPr lang="en-AU" sz="1200" dirty="0"/>
          </a:p>
          <a:p>
            <a:r>
              <a:rPr lang="tr-TR" sz="1200" dirty="0"/>
              <a:t>• </a:t>
            </a:r>
            <a:r>
              <a:rPr lang="tr-TR" sz="1200" b="1" dirty="0"/>
              <a:t>TCTEK 3 PROFESYONEL GRES YAĞ METALİN MOLEKÜLER KORUMASIDIR.</a:t>
            </a:r>
            <a:endParaRPr lang="en-AU" sz="1200" dirty="0"/>
          </a:p>
          <a:p>
            <a:r>
              <a:rPr lang="tr-TR" sz="1200" dirty="0"/>
              <a:t>• </a:t>
            </a:r>
            <a:r>
              <a:rPr lang="tr-TR" sz="1200" b="1" dirty="0"/>
              <a:t>TCTEK 3 PROFESYONEL GRES YAĞ</a:t>
            </a:r>
            <a:r>
              <a:rPr lang="tr-TR" sz="1200" dirty="0"/>
              <a:t> sadece aşınmaya maruz kalan bölgeleri yağlamakla kalmaz, aynı zamanda sürtünmenin olduğu yerlerde metalle de yapışır.</a:t>
            </a:r>
            <a:endParaRPr lang="en-AU" sz="1200" dirty="0"/>
          </a:p>
          <a:p>
            <a:r>
              <a:rPr lang="tr-TR" sz="1200" dirty="0"/>
              <a:t>• Çalışma sıcaklık Aralığı -30 °C ile +135 °C arasındadır.</a:t>
            </a:r>
            <a:endParaRPr lang="en-AU" sz="1200" dirty="0"/>
          </a:p>
          <a:p>
            <a:r>
              <a:rPr lang="tr-TR" sz="1200" b="1" dirty="0"/>
              <a:t>TCTEK 3 PROFESYONEL GRES YAĞI</a:t>
            </a:r>
            <a:r>
              <a:rPr lang="tr-TR" sz="1200" dirty="0"/>
              <a:t> şunları sağlar:</a:t>
            </a:r>
            <a:endParaRPr lang="en-AU" sz="1200" dirty="0"/>
          </a:p>
          <a:p>
            <a:r>
              <a:rPr lang="tr-TR" sz="1200" dirty="0"/>
              <a:t>• çok iyi korozyon koruması,</a:t>
            </a:r>
            <a:endParaRPr lang="en-AU" sz="1200" dirty="0"/>
          </a:p>
          <a:p>
            <a:r>
              <a:rPr lang="tr-TR" sz="1200" dirty="0"/>
              <a:t>• sürtünme katsayısının önemli ölçüde azalması,</a:t>
            </a:r>
            <a:endParaRPr lang="en-AU" sz="1200" dirty="0"/>
          </a:p>
          <a:p>
            <a:r>
              <a:rPr lang="tr-TR" sz="1200" dirty="0"/>
              <a:t>• sistem aşınmasının azaltılması ve nöbetlere karşı koruma,</a:t>
            </a:r>
            <a:endParaRPr lang="en-AU" sz="1200" dirty="0"/>
          </a:p>
          <a:p>
            <a:r>
              <a:rPr lang="tr-TR" sz="1200" dirty="0"/>
              <a:t>• işbirliği yapan bileşenlerin gürültü azaltması,</a:t>
            </a:r>
            <a:endParaRPr lang="en-AU" sz="1200" dirty="0"/>
          </a:p>
          <a:p>
            <a:r>
              <a:rPr lang="tr-TR" sz="1200" dirty="0"/>
              <a:t>• çok iyi su direnci,</a:t>
            </a:r>
            <a:endParaRPr lang="en-AU" sz="1200" dirty="0"/>
          </a:p>
          <a:p>
            <a:r>
              <a:rPr lang="tr-TR" sz="1200" dirty="0"/>
              <a:t>• alt tabakaya daha iyi yapışma.</a:t>
            </a:r>
            <a:endParaRPr lang="en-AU" sz="1200" dirty="0"/>
          </a:p>
          <a:p>
            <a:r>
              <a:rPr lang="tr-TR" sz="1200" u="sng" dirty="0"/>
              <a:t>Son derece yüksek verimliliği nedeniyle, </a:t>
            </a:r>
            <a:r>
              <a:rPr lang="tr-TR" sz="1200" b="1" u="sng" dirty="0"/>
              <a:t>TCTEK 3 PROFESYONEL GRES YAĞI</a:t>
            </a:r>
            <a:r>
              <a:rPr lang="tr-TR" sz="1200" u="sng" dirty="0"/>
              <a:t>, zorlu koşullarda çalıştırılan birçok makine ve ekipmanla yarışta kullanılır:</a:t>
            </a:r>
            <a:r>
              <a:rPr lang="tr-TR" sz="1200" dirty="0"/>
              <a:t> </a:t>
            </a:r>
            <a:r>
              <a:rPr lang="tr-TR" sz="1200" b="1" dirty="0"/>
              <a:t>yüksek toz, su, yüksek sıcaklık, dinamik ve aşırı sürtünme.</a:t>
            </a:r>
            <a:endParaRPr lang="en-AU" sz="1200" dirty="0"/>
          </a:p>
          <a:p>
            <a:r>
              <a:rPr lang="tr-TR" sz="1200" b="1" dirty="0"/>
              <a:t>TCTEK 3 PROFESYONEL GRES YAĞI</a:t>
            </a:r>
            <a:r>
              <a:rPr lang="tr-TR" sz="1200" dirty="0"/>
              <a:t>, her türlü yağlayıcılarda dolgu maddesi olarak ve ayrıca sürtünme düğümlerine doğrudan uygulama ile kullanılır.</a:t>
            </a:r>
            <a:endParaRPr lang="en-AU" sz="1200" dirty="0"/>
          </a:p>
        </p:txBody>
      </p:sp>
      <p:sp>
        <p:nvSpPr>
          <p:cNvPr id="4" name="Metin kutusu 3"/>
          <p:cNvSpPr txBox="1"/>
          <p:nvPr/>
        </p:nvSpPr>
        <p:spPr>
          <a:xfrm>
            <a:off x="0" y="128470"/>
            <a:ext cx="4419295" cy="923330"/>
          </a:xfrm>
          <a:prstGeom prst="rect">
            <a:avLst/>
          </a:prstGeom>
          <a:noFill/>
        </p:spPr>
        <p:txBody>
          <a:bodyPr wrap="square" rtlCol="0">
            <a:spAutoFit/>
          </a:bodyPr>
          <a:lstStyle/>
          <a:p>
            <a:r>
              <a:rPr lang="en-AU" b="1" dirty="0"/>
              <a:t>TCTEK 3 PROFESYONEL GRES </a:t>
            </a:r>
            <a:r>
              <a:rPr lang="en-AU" b="1" dirty="0" smtClean="0"/>
              <a:t>YAĞI</a:t>
            </a:r>
            <a:endParaRPr lang="en-AU" b="1" dirty="0"/>
          </a:p>
          <a:p>
            <a:r>
              <a:rPr lang="en-AU" b="1" dirty="0"/>
              <a:t>RULMANLAR </a:t>
            </a:r>
            <a:r>
              <a:rPr lang="en-AU" b="1" dirty="0" smtClean="0"/>
              <a:t>İÇİN</a:t>
            </a:r>
            <a:endParaRPr lang="tr-TR" b="1" dirty="0" smtClean="0"/>
          </a:p>
          <a:p>
            <a:r>
              <a:rPr lang="en-AU" b="1" dirty="0" smtClean="0"/>
              <a:t>LİTYUM </a:t>
            </a:r>
            <a:r>
              <a:rPr lang="en-AU" b="1" dirty="0"/>
              <a:t>PLASTİK YAĞLAYICI</a:t>
            </a:r>
          </a:p>
        </p:txBody>
      </p:sp>
    </p:spTree>
    <p:extLst>
      <p:ext uri="{BB962C8B-B14F-4D97-AF65-F5344CB8AC3E}">
        <p14:creationId xmlns:p14="http://schemas.microsoft.com/office/powerpoint/2010/main" val="63396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28470"/>
            <a:ext cx="3503065" cy="923330"/>
          </a:xfrm>
          <a:prstGeom prst="rect">
            <a:avLst/>
          </a:prstGeom>
          <a:noFill/>
        </p:spPr>
        <p:txBody>
          <a:bodyPr wrap="square" rtlCol="0">
            <a:spAutoFit/>
          </a:bodyPr>
          <a:lstStyle/>
          <a:p>
            <a:r>
              <a:rPr lang="en-AU" b="1" dirty="0"/>
              <a:t>TCTEK 3 PROFESYONEL GRES </a:t>
            </a:r>
            <a:r>
              <a:rPr lang="en-AU" b="1" dirty="0" smtClean="0"/>
              <a:t>YAĞI</a:t>
            </a:r>
            <a:endParaRPr lang="en-AU" b="1" dirty="0"/>
          </a:p>
          <a:p>
            <a:r>
              <a:rPr lang="en-AU" b="1" dirty="0"/>
              <a:t>RULMANLAR İÇİN </a:t>
            </a:r>
            <a:r>
              <a:rPr lang="en-AU" b="1" dirty="0" smtClean="0"/>
              <a:t>LİTYUM</a:t>
            </a:r>
            <a:endParaRPr lang="tr-TR" b="1" dirty="0" smtClean="0"/>
          </a:p>
          <a:p>
            <a:r>
              <a:rPr lang="en-AU" b="1" dirty="0" smtClean="0"/>
              <a:t>PLASTİK </a:t>
            </a:r>
            <a:r>
              <a:rPr lang="en-AU" b="1" dirty="0"/>
              <a:t>YAĞLAYICI</a:t>
            </a:r>
          </a:p>
        </p:txBody>
      </p:sp>
      <p:graphicFrame>
        <p:nvGraphicFramePr>
          <p:cNvPr id="2" name="Tablo 1"/>
          <p:cNvGraphicFramePr>
            <a:graphicFrameLocks noGrp="1"/>
          </p:cNvGraphicFramePr>
          <p:nvPr>
            <p:extLst>
              <p:ext uri="{D42A27DB-BD31-4B8C-83A1-F6EECF244321}">
                <p14:modId xmlns:p14="http://schemas.microsoft.com/office/powerpoint/2010/main" val="734611411"/>
              </p:ext>
            </p:extLst>
          </p:nvPr>
        </p:nvGraphicFramePr>
        <p:xfrm>
          <a:off x="3938339" y="1663321"/>
          <a:ext cx="5184859" cy="3395506"/>
        </p:xfrm>
        <a:graphic>
          <a:graphicData uri="http://schemas.openxmlformats.org/drawingml/2006/table">
            <a:tbl>
              <a:tblPr firstRow="1" firstCol="1" bandRow="1">
                <a:tableStyleId>{5C22544A-7EE6-4342-B048-85BDC9FD1C3A}</a:tableStyleId>
              </a:tblPr>
              <a:tblGrid>
                <a:gridCol w="402796">
                  <a:extLst>
                    <a:ext uri="{9D8B030D-6E8A-4147-A177-3AD203B41FA5}">
                      <a16:colId xmlns:a16="http://schemas.microsoft.com/office/drawing/2014/main" val="427784547"/>
                    </a:ext>
                  </a:extLst>
                </a:gridCol>
                <a:gridCol w="2838456">
                  <a:extLst>
                    <a:ext uri="{9D8B030D-6E8A-4147-A177-3AD203B41FA5}">
                      <a16:colId xmlns:a16="http://schemas.microsoft.com/office/drawing/2014/main" val="2924413025"/>
                    </a:ext>
                  </a:extLst>
                </a:gridCol>
                <a:gridCol w="811314">
                  <a:extLst>
                    <a:ext uri="{9D8B030D-6E8A-4147-A177-3AD203B41FA5}">
                      <a16:colId xmlns:a16="http://schemas.microsoft.com/office/drawing/2014/main" val="443242573"/>
                    </a:ext>
                  </a:extLst>
                </a:gridCol>
                <a:gridCol w="1132293">
                  <a:extLst>
                    <a:ext uri="{9D8B030D-6E8A-4147-A177-3AD203B41FA5}">
                      <a16:colId xmlns:a16="http://schemas.microsoft.com/office/drawing/2014/main" val="2183398899"/>
                    </a:ext>
                  </a:extLst>
                </a:gridCol>
              </a:tblGrid>
              <a:tr h="146929">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No</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ÖZELLİK, TEST SONUÇLARI</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BİRİM</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ÖLÇÜM</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3703154782"/>
                  </a:ext>
                </a:extLst>
              </a:tr>
              <a:tr h="146929">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1.</a:t>
                      </a:r>
                      <a:r>
                        <a:rPr lang="tr-TR" sz="900" dirty="0">
                          <a:effectLst/>
                        </a:rPr>
                        <a:t> </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Renk</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Yakut</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2792576499"/>
                  </a:ext>
                </a:extLst>
              </a:tr>
              <a:tr h="146929">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2.</a:t>
                      </a:r>
                      <a:r>
                        <a:rPr lang="tr-TR" sz="900" dirty="0">
                          <a:effectLst/>
                        </a:rPr>
                        <a:t> </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Yapı</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Homojen</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1653070900"/>
                  </a:ext>
                </a:extLst>
              </a:tr>
              <a:tr h="146929">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3.</a:t>
                      </a:r>
                      <a:r>
                        <a:rPr lang="tr-TR" sz="900" dirty="0">
                          <a:effectLst/>
                        </a:rPr>
                        <a:t> </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Tutarlılık sınıfı</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NLGI</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1041887944"/>
                  </a:ext>
                </a:extLst>
              </a:tr>
              <a:tr h="440787">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4.</a:t>
                      </a:r>
                      <a:r>
                        <a:rPr lang="tr-TR" sz="900" dirty="0">
                          <a:effectLst/>
                        </a:rPr>
                        <a:t> </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Yoğurulmuş yağlayıcının 25 °C'de, 60 strokta nüfuz etmesi (PN-ISO 2137:2011)*SAI Global Standartlar Mevzuatı</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mm/10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300 ± 14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3391588286"/>
                  </a:ext>
                </a:extLst>
              </a:tr>
              <a:tr h="146929">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5.</a:t>
                      </a:r>
                      <a:r>
                        <a:rPr lang="tr-TR" sz="900" dirty="0">
                          <a:effectLst/>
                        </a:rPr>
                        <a:t> </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Damlama noktası (PN-ISO 2176: 2011)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°C</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180 ± 9</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2292198076"/>
                  </a:ext>
                </a:extLst>
              </a:tr>
              <a:tr h="146929">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6.</a:t>
                      </a:r>
                      <a:r>
                        <a:rPr lang="tr-TR" sz="900" dirty="0">
                          <a:effectLst/>
                        </a:rPr>
                        <a:t> </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Yoğunlaştırıcı tipi</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Lityum stearat</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2573360339"/>
                  </a:ext>
                </a:extLst>
              </a:tr>
              <a:tr h="146929">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7.</a:t>
                      </a:r>
                      <a:r>
                        <a:rPr lang="tr-TR" sz="900" dirty="0">
                          <a:effectLst/>
                        </a:rPr>
                        <a:t> </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Çalışma sıcaklığı aralığı</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°C</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- 30 yukarı + 135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2501137823"/>
                  </a:ext>
                </a:extLst>
              </a:tr>
              <a:tr h="161634">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8.</a:t>
                      </a:r>
                      <a:r>
                        <a:rPr lang="tr-TR" sz="900" dirty="0">
                          <a:effectLst/>
                        </a:rPr>
                        <a:t> </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000">
                          <a:effectLst/>
                        </a:rPr>
                        <a:t>Mineral yağ L-AN 150 - 40 ° C'de baz yağ viskozitesi</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a:effectLst/>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61,2 - 74,8 mm²/s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38845918"/>
                  </a:ext>
                </a:extLst>
              </a:tr>
              <a:tr h="293858">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9.</a:t>
                      </a:r>
                      <a:r>
                        <a:rPr lang="tr-TR" sz="900" dirty="0">
                          <a:effectLst/>
                        </a:rPr>
                        <a:t> </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Yağlayıcı yağından 100 °C'de 24 saatte ayrıla bilirlik (PN-V-04047: 2002)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 (m/m)</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7,9 ± 1,1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3205766400"/>
                  </a:ext>
                </a:extLst>
              </a:tr>
              <a:tr h="440787">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10.</a:t>
                      </a:r>
                      <a:r>
                        <a:rPr lang="tr-TR" sz="900" dirty="0">
                          <a:effectLst/>
                        </a:rPr>
                        <a:t> </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a:effectLst/>
                        </a:rPr>
                        <a:t>Dört bilyeli bir cihaz T02 üzerindeki teste göre yağlama</a:t>
                      </a:r>
                      <a:endParaRPr lang="en-AU" sz="1000" dirty="0">
                        <a:effectLst/>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a:effectLst/>
                        </a:rPr>
                        <a:t>(PN-C-04147: 1976) - kaynağa neden olan yük - </a:t>
                      </a:r>
                      <a:r>
                        <a:rPr lang="tr-TR" sz="900" dirty="0" err="1">
                          <a:effectLst/>
                        </a:rPr>
                        <a:t>Pz</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kG</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400 ± 1 yük derecesi</a:t>
                      </a:r>
                      <a:endParaRPr lang="en-AU" sz="1000">
                        <a:effectLst/>
                      </a:endParaRPr>
                    </a:p>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2310002207"/>
                  </a:ext>
                </a:extLst>
              </a:tr>
              <a:tr h="293858">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latin typeface="+mn-lt"/>
                          <a:cs typeface="+mn-cs"/>
                        </a:rPr>
                        <a:t>11.</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Dinamik su ile yıkanmaya karşı yağlayıcı direnci (PN-ISO 11009: 2011)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 (m/m)</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1 ± 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1894992511"/>
                  </a:ext>
                </a:extLst>
              </a:tr>
              <a:tr h="293858">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12.</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Sıkıştırmasız maksimum yük (OK) - Timken cihazı ile test (ASTM D 2509-03'e göre)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daN (Ibf)</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22,2 (50)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2481296208"/>
                  </a:ext>
                </a:extLst>
              </a:tr>
              <a:tr h="293858">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13.</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Sıkıştırmalı en düşük yük (SC) - Timken testi (ASTM D 2509-03'e göre)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daN (Ibf)</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24,4 (55)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extLst>
                  <a:ext uri="{0D108BD9-81ED-4DB2-BD59-A6C34878D82A}">
                    <a16:rowId xmlns:a16="http://schemas.microsoft.com/office/drawing/2014/main" val="764355002"/>
                  </a:ext>
                </a:extLst>
              </a:tr>
              <a:tr h="146929">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14.</a:t>
                      </a:r>
                      <a:endParaRPr lang="en-AU" sz="1000" dirty="0">
                        <a:effectLst/>
                        <a:latin typeface="Calibri" panose="020F0502020204030204" pitchFamily="34" charset="0"/>
                        <a:cs typeface="Times New Roman" panose="02020603050405020304" pitchFamily="18" charset="0"/>
                      </a:endParaRPr>
                    </a:p>
                  </a:txBody>
                  <a:tcPr marL="61793" marR="61793" marT="0" marB="0"/>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Moleküler bazlı metal arıtma formülleri</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gridSpan="2">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a:effectLst/>
                        </a:rPr>
                        <a:t>Teknolojiye göre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tc>
                <a:tc hMerge="1">
                  <a:txBody>
                    <a:bodyPr/>
                    <a:lstStyle/>
                    <a:p>
                      <a:endParaRPr lang="en-AU"/>
                    </a:p>
                  </a:txBody>
                  <a:tcPr/>
                </a:tc>
                <a:extLst>
                  <a:ext uri="{0D108BD9-81ED-4DB2-BD59-A6C34878D82A}">
                    <a16:rowId xmlns:a16="http://schemas.microsoft.com/office/drawing/2014/main" val="2249425360"/>
                  </a:ext>
                </a:extLst>
              </a:tr>
            </a:tbl>
          </a:graphicData>
        </a:graphic>
      </p:graphicFrame>
      <p:sp>
        <p:nvSpPr>
          <p:cNvPr id="5" name="Rectangle 1"/>
          <p:cNvSpPr>
            <a:spLocks noChangeArrowheads="1"/>
          </p:cNvSpPr>
          <p:nvPr/>
        </p:nvSpPr>
        <p:spPr bwMode="auto">
          <a:xfrm>
            <a:off x="143555" y="1350110"/>
            <a:ext cx="2137870" cy="58477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tr-TR" altLang="en-US" sz="1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TEKNİK </a:t>
            </a:r>
            <a:r>
              <a:rPr kumimoji="0" lang="tr-TR" altLang="en-US" sz="14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Ö</a:t>
            </a:r>
            <a:r>
              <a:rPr kumimoji="0" lang="tr-TR" altLang="en-US" sz="1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ZELLİKLER</a:t>
            </a:r>
            <a:endParaRPr kumimoji="0" lang="en-AU"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839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891995"/>
            <a:ext cx="9153150" cy="4339650"/>
          </a:xfrm>
          <a:prstGeom prst="rect">
            <a:avLst/>
          </a:prstGeom>
          <a:noFill/>
        </p:spPr>
        <p:txBody>
          <a:bodyPr wrap="square" rtlCol="0">
            <a:spAutoFit/>
          </a:bodyPr>
          <a:lstStyle/>
          <a:p>
            <a:r>
              <a:rPr lang="tr-TR" sz="1200" b="1" dirty="0"/>
              <a:t>TCTEK 6 PROFESSIONAL GRES YAĞI</a:t>
            </a:r>
            <a:r>
              <a:rPr lang="tr-TR" sz="1200" dirty="0"/>
              <a:t>, yapısında molibden </a:t>
            </a:r>
            <a:r>
              <a:rPr lang="tr-TR" sz="1200" dirty="0" err="1"/>
              <a:t>disülfür</a:t>
            </a:r>
            <a:r>
              <a:rPr lang="tr-TR" sz="1200" dirty="0"/>
              <a:t> </a:t>
            </a:r>
            <a:r>
              <a:rPr lang="tr-TR" sz="1200" dirty="0" err="1"/>
              <a:t>MoS</a:t>
            </a:r>
            <a:r>
              <a:rPr lang="tr-TR" sz="1200" dirty="0"/>
              <a:t>₂ ve metal bazlı metal </a:t>
            </a:r>
            <a:r>
              <a:rPr lang="tr-TR" sz="1200" dirty="0" err="1"/>
              <a:t>rafinasyonu</a:t>
            </a:r>
            <a:r>
              <a:rPr lang="tr-TR" sz="1200" dirty="0"/>
              <a:t> için kendi türünde benzersiz bir formül içeren endüstride kullanım için tasarlanmış istisnai bir üründür.</a:t>
            </a:r>
            <a:endParaRPr lang="en-AU" sz="1200" dirty="0"/>
          </a:p>
          <a:p>
            <a:r>
              <a:rPr lang="tr-TR" sz="1200" b="1" dirty="0"/>
              <a:t>TCTEK 6 PROFESSIONAL GRES YAĞ</a:t>
            </a:r>
            <a:r>
              <a:rPr lang="tr-TR" sz="1200" dirty="0"/>
              <a:t> içerdiği formül, metale moleküler olarak bağlanır, onu rafine eder ve yüksek sıcaklıklara ve yüksek mekanik strese (aşırı sürtünme) dayanıklı süper kalıcı bir ağ - moleküler bağ oluşturur.</a:t>
            </a:r>
            <a:endParaRPr lang="en-AU" sz="1200" dirty="0"/>
          </a:p>
          <a:p>
            <a:r>
              <a:rPr lang="tr-TR" sz="1200" b="1" dirty="0"/>
              <a:t>TCTEK 6 PROFESSIONAL GRES YAĞ</a:t>
            </a:r>
            <a:r>
              <a:rPr lang="tr-TR" sz="1200" dirty="0"/>
              <a:t>, mafsallar, düşük devirli rulmanlar, kaymalı yataklar, dişliler, kılavuz raylar, kayar raylar, pimler, cıvatalar ve diğer montajlar gibi özellikle aşınmaya maruz kalan sistemi korumak için sanayide kullanılmak üzere tasarlanmıştır. Temas korozyonu veya bağlantıların sin terlenmesi olan elemanlar (pim ve aksların sabit bağlantıları). Yağlayıcı, bu sorunları etkili bir şekilde önler. Sürtünme katsayısını da etkili bir şekilde azaltır. Suya ve diğer hava koşullarına dayanıklıdır.</a:t>
            </a:r>
            <a:endParaRPr lang="en-AU" sz="1200" dirty="0"/>
          </a:p>
          <a:p>
            <a:r>
              <a:rPr lang="tr-TR" sz="1200" dirty="0"/>
              <a:t>• </a:t>
            </a:r>
            <a:r>
              <a:rPr lang="tr-TR" sz="1200" b="1" dirty="0"/>
              <a:t>TCTEK 6 PROFESYONEL GRES YAĞI</a:t>
            </a:r>
            <a:r>
              <a:rPr lang="tr-TR" sz="1200" dirty="0"/>
              <a:t> MOLEKÜLER METAL KORUMADIR.</a:t>
            </a:r>
            <a:endParaRPr lang="en-AU" sz="1200" dirty="0"/>
          </a:p>
          <a:p>
            <a:r>
              <a:rPr lang="tr-TR" sz="1200" dirty="0"/>
              <a:t>• </a:t>
            </a:r>
            <a:r>
              <a:rPr lang="tr-TR" sz="1200" b="1" dirty="0"/>
              <a:t>TCTEK 6 PROFESYONEL GRES YAĞI</a:t>
            </a:r>
            <a:r>
              <a:rPr lang="tr-TR" sz="1200" dirty="0"/>
              <a:t> sadece aşınmaya ve pişmeye maruz kalan bölgeleri yağlamakla kalmaz ama aynı zamanda sürtünmenin meydana geldiği metale yapışır ve temas bağlantılarının pişmesini etkili bir şekilde önler.</a:t>
            </a:r>
            <a:endParaRPr lang="en-AU" sz="1200" dirty="0"/>
          </a:p>
          <a:p>
            <a:r>
              <a:rPr lang="tr-TR" sz="1200" dirty="0"/>
              <a:t>• Çalışma sıcaklı aralığı -30 °C ile +135 °C arasındadır.</a:t>
            </a:r>
            <a:endParaRPr lang="en-AU" sz="1200" dirty="0"/>
          </a:p>
          <a:p>
            <a:r>
              <a:rPr lang="tr-TR" sz="1200" b="1" dirty="0"/>
              <a:t>TCTEK 6 PROFESYONEL GRES YAĞI</a:t>
            </a:r>
            <a:r>
              <a:rPr lang="tr-TR" sz="1200" dirty="0"/>
              <a:t> şunları sağlar:</a:t>
            </a:r>
            <a:endParaRPr lang="en-AU" sz="1200" dirty="0"/>
          </a:p>
          <a:p>
            <a:r>
              <a:rPr lang="tr-TR" sz="1200" dirty="0"/>
              <a:t>• çok iyi korozyon koruması,</a:t>
            </a:r>
            <a:endParaRPr lang="en-AU" sz="1200" dirty="0"/>
          </a:p>
          <a:p>
            <a:r>
              <a:rPr lang="tr-TR" sz="1200" dirty="0"/>
              <a:t>• sürtünme katsayısının önemli ölçüde azalması,</a:t>
            </a:r>
            <a:endParaRPr lang="en-AU" sz="1200" dirty="0"/>
          </a:p>
          <a:p>
            <a:r>
              <a:rPr lang="tr-TR" sz="1200" dirty="0"/>
              <a:t>• sistemin aşınmasının azaltılması ve tutukluklara karşı koruma,</a:t>
            </a:r>
            <a:endParaRPr lang="en-AU" sz="1200" dirty="0"/>
          </a:p>
          <a:p>
            <a:r>
              <a:rPr lang="tr-TR" sz="1200" dirty="0"/>
              <a:t>• işbirliği yapan bileşenlerin gürültü azaltması,</a:t>
            </a:r>
            <a:endParaRPr lang="en-AU" sz="1200" dirty="0"/>
          </a:p>
          <a:p>
            <a:r>
              <a:rPr lang="tr-TR" sz="1200" dirty="0"/>
              <a:t>• çok iyi su direnci,</a:t>
            </a:r>
            <a:endParaRPr lang="en-AU" sz="1200" dirty="0"/>
          </a:p>
          <a:p>
            <a:r>
              <a:rPr lang="tr-TR" sz="1200" dirty="0"/>
              <a:t>• kontak bağlantılarının pişmesine karşı koruma,</a:t>
            </a:r>
            <a:endParaRPr lang="en-AU" sz="1200" dirty="0"/>
          </a:p>
          <a:p>
            <a:r>
              <a:rPr lang="tr-TR" sz="1200" dirty="0"/>
              <a:t>• alt tabakaya daha iyi yapışma.</a:t>
            </a:r>
            <a:endParaRPr lang="en-AU" sz="1200" dirty="0"/>
          </a:p>
          <a:p>
            <a:r>
              <a:rPr lang="tr-TR" sz="1200" u="sng" dirty="0"/>
              <a:t>Son derece yüksek verimliliği nedeniyle </a:t>
            </a:r>
            <a:r>
              <a:rPr lang="tr-TR" sz="1200" b="1" u="sng" dirty="0"/>
              <a:t>TCTEK 6 PROFESSIONAL GRES YAĞI</a:t>
            </a:r>
            <a:r>
              <a:rPr lang="tr-TR" sz="1200" u="sng" dirty="0"/>
              <a:t>, zorlu koşullarda çalıştırılan birçok makine ve ekipmanla yarışta kullanılır:</a:t>
            </a:r>
            <a:r>
              <a:rPr lang="tr-TR" sz="1200" dirty="0"/>
              <a:t> </a:t>
            </a:r>
            <a:r>
              <a:rPr lang="tr-TR" sz="1200" b="1" dirty="0"/>
              <a:t>yüksek toz, su, yüksek sıcaklık, dinamik ve aşırı sürtünme.</a:t>
            </a:r>
            <a:endParaRPr lang="en-AU" sz="1200" dirty="0"/>
          </a:p>
          <a:p>
            <a:r>
              <a:rPr lang="tr-TR" sz="1200" b="1" dirty="0"/>
              <a:t>TCTEK 6 PROFESYONEL GRES YAĞ</a:t>
            </a:r>
            <a:r>
              <a:rPr lang="tr-TR" sz="1200" dirty="0"/>
              <a:t> her türlü yağlayıcılarda dolgu maddesi olarak ve ayrıca sürtünme düğümlerine doğrudan uygulama ile kullanılır.</a:t>
            </a:r>
            <a:endParaRPr lang="en-AU" sz="1200" dirty="0"/>
          </a:p>
        </p:txBody>
      </p:sp>
      <p:sp>
        <p:nvSpPr>
          <p:cNvPr id="4" name="Metin kutusu 3"/>
          <p:cNvSpPr txBox="1"/>
          <p:nvPr/>
        </p:nvSpPr>
        <p:spPr>
          <a:xfrm>
            <a:off x="0" y="128470"/>
            <a:ext cx="4419295" cy="646331"/>
          </a:xfrm>
          <a:prstGeom prst="rect">
            <a:avLst/>
          </a:prstGeom>
          <a:noFill/>
        </p:spPr>
        <p:txBody>
          <a:bodyPr wrap="square" rtlCol="0">
            <a:spAutoFit/>
          </a:bodyPr>
          <a:lstStyle/>
          <a:p>
            <a:r>
              <a:rPr lang="en-AU" dirty="0"/>
              <a:t>TCTEK 6 PROFESYONEL GRES YAĞI</a:t>
            </a:r>
          </a:p>
          <a:p>
            <a:r>
              <a:rPr lang="en-AU" dirty="0"/>
              <a:t>MoS2 İLE LİTYUM PLASTİK YAĞLAYICI</a:t>
            </a:r>
          </a:p>
        </p:txBody>
      </p:sp>
    </p:spTree>
    <p:extLst>
      <p:ext uri="{BB962C8B-B14F-4D97-AF65-F5344CB8AC3E}">
        <p14:creationId xmlns:p14="http://schemas.microsoft.com/office/powerpoint/2010/main" val="79689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28470"/>
            <a:ext cx="3808475" cy="646331"/>
          </a:xfrm>
          <a:prstGeom prst="rect">
            <a:avLst/>
          </a:prstGeom>
          <a:noFill/>
        </p:spPr>
        <p:txBody>
          <a:bodyPr wrap="square" rtlCol="0">
            <a:spAutoFit/>
          </a:bodyPr>
          <a:lstStyle/>
          <a:p>
            <a:r>
              <a:rPr lang="en-AU" b="1" dirty="0" smtClean="0"/>
              <a:t>TCTEK </a:t>
            </a:r>
            <a:r>
              <a:rPr lang="en-AU" b="1" dirty="0"/>
              <a:t>6 PROFESYONEL GRES YAĞI</a:t>
            </a:r>
          </a:p>
          <a:p>
            <a:r>
              <a:rPr lang="en-AU" b="1" dirty="0"/>
              <a:t>MoS2 İLE LİTYUM PLASTİK YAĞLAYICI</a:t>
            </a:r>
          </a:p>
        </p:txBody>
      </p:sp>
      <p:sp>
        <p:nvSpPr>
          <p:cNvPr id="5" name="Rectangle 1"/>
          <p:cNvSpPr>
            <a:spLocks noChangeArrowheads="1"/>
          </p:cNvSpPr>
          <p:nvPr/>
        </p:nvSpPr>
        <p:spPr bwMode="auto">
          <a:xfrm>
            <a:off x="143555" y="1350110"/>
            <a:ext cx="2137870" cy="58477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tr-TR" altLang="en-US" sz="1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TEKNİK </a:t>
            </a:r>
            <a:r>
              <a:rPr kumimoji="0" lang="tr-TR" altLang="en-US" sz="14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Ö</a:t>
            </a:r>
            <a:r>
              <a:rPr kumimoji="0" lang="tr-TR" altLang="en-US" sz="1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ZELLİKLER</a:t>
            </a:r>
            <a:endParaRPr kumimoji="0" lang="en-AU"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661913694"/>
              </p:ext>
            </p:extLst>
          </p:nvPr>
        </p:nvGraphicFramePr>
        <p:xfrm>
          <a:off x="3961180" y="1642497"/>
          <a:ext cx="4990444" cy="3511312"/>
        </p:xfrm>
        <a:graphic>
          <a:graphicData uri="http://schemas.openxmlformats.org/drawingml/2006/table">
            <a:tbl>
              <a:tblPr firstRow="1" firstCol="1" bandRow="1">
                <a:tableStyleId>{5C22544A-7EE6-4342-B048-85BDC9FD1C3A}</a:tableStyleId>
              </a:tblPr>
              <a:tblGrid>
                <a:gridCol w="387693">
                  <a:extLst>
                    <a:ext uri="{9D8B030D-6E8A-4147-A177-3AD203B41FA5}">
                      <a16:colId xmlns:a16="http://schemas.microsoft.com/office/drawing/2014/main" val="108426560"/>
                    </a:ext>
                  </a:extLst>
                </a:gridCol>
                <a:gridCol w="2732023">
                  <a:extLst>
                    <a:ext uri="{9D8B030D-6E8A-4147-A177-3AD203B41FA5}">
                      <a16:colId xmlns:a16="http://schemas.microsoft.com/office/drawing/2014/main" val="725569050"/>
                    </a:ext>
                  </a:extLst>
                </a:gridCol>
                <a:gridCol w="622842">
                  <a:extLst>
                    <a:ext uri="{9D8B030D-6E8A-4147-A177-3AD203B41FA5}">
                      <a16:colId xmlns:a16="http://schemas.microsoft.com/office/drawing/2014/main" val="439441918"/>
                    </a:ext>
                  </a:extLst>
                </a:gridCol>
                <a:gridCol w="1247886">
                  <a:extLst>
                    <a:ext uri="{9D8B030D-6E8A-4147-A177-3AD203B41FA5}">
                      <a16:colId xmlns:a16="http://schemas.microsoft.com/office/drawing/2014/main" val="3813475839"/>
                    </a:ext>
                  </a:extLst>
                </a:gridCol>
              </a:tblGrid>
              <a:tr h="282840">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dirty="0">
                          <a:effectLst/>
                        </a:rPr>
                        <a:t>No</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rPr>
                        <a:t>ÖZELLİK / TEST SONUÇLARI</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latin typeface="+mn-lt"/>
                          <a:ea typeface="+mn-ea"/>
                          <a:cs typeface="+mn-cs"/>
                        </a:rPr>
                        <a:t>BİRİM</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smtClean="0">
                          <a:effectLst/>
                          <a:latin typeface="+mn-lt"/>
                          <a:ea typeface="+mn-ea"/>
                          <a:cs typeface="+mn-cs"/>
                        </a:rPr>
                        <a:t>ÖLÇÜM</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1749389049"/>
                  </a:ext>
                </a:extLst>
              </a:tr>
              <a:tr h="14142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dirty="0">
                          <a:effectLst/>
                        </a:rPr>
                        <a:t> </a:t>
                      </a:r>
                      <a:endParaRPr lang="en-AU" sz="1000" dirty="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Renk</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a:effectLst/>
                        </a:rPr>
                        <a:t>Grafit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2333403764"/>
                  </a:ext>
                </a:extLst>
              </a:tr>
              <a:tr h="14142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dirty="0">
                          <a:effectLst/>
                        </a:rPr>
                        <a:t> </a:t>
                      </a:r>
                      <a:endParaRPr lang="en-AU" sz="1000" dirty="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Yapı</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Homojen</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2447230420"/>
                  </a:ext>
                </a:extLst>
              </a:tr>
              <a:tr h="14142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Tutarlılık sınıfı</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NLGI</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739502306"/>
                  </a:ext>
                </a:extLst>
              </a:tr>
              <a:tr h="424259">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Yoğurulmuş yağlayıcının 25 °C'de, 60 strokta nüfuz etmesi (PN-ISO 2137:2011)*SAI Global Standartlar Mevzuatı</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mm/10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300 ± 14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2525817261"/>
                  </a:ext>
                </a:extLst>
              </a:tr>
              <a:tr h="14142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Damlama noktası (PN-ISO 2176: 2011)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°C</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180 ± 9</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455070491"/>
                  </a:ext>
                </a:extLst>
              </a:tr>
              <a:tr h="14142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Yoğunlaştırıcı tipi</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Lityum stearat</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2511019855"/>
                  </a:ext>
                </a:extLst>
              </a:tr>
              <a:tr h="14142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Çalışma sıcaklığı aralığı</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°C</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- 30 yukarı + 135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2525979567"/>
                  </a:ext>
                </a:extLst>
              </a:tr>
              <a:tr h="14142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Mineral yağ L-AN 150 - 40 ° C'de baz yağ viskozitesi</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61,2 - 74,8 mm²/s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3537449642"/>
                  </a:ext>
                </a:extLst>
              </a:tr>
              <a:tr h="28284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dirty="0">
                          <a:effectLst/>
                        </a:rPr>
                        <a:t> </a:t>
                      </a:r>
                      <a:endParaRPr lang="en-AU" sz="1000" dirty="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Yağlayıcı yağından 100 °C'de 24 saatte ayrılabilirlik (PN-V-04047: 2002)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 (m/m)</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7,9 ± 1,1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2460910119"/>
                  </a:ext>
                </a:extLst>
              </a:tr>
              <a:tr h="424259">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Dört bilyeli bir cihaz T02 üzerindeki teste göre yağlama (PN-C-04147: 1976)</a:t>
                      </a:r>
                      <a:endParaRPr lang="en-AU" sz="1000">
                        <a:effectLst/>
                      </a:endParaRPr>
                    </a:p>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kaynağa neden olan yük - Pz</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kG</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400 ± 1 yük derecesi</a:t>
                      </a:r>
                      <a:endParaRPr lang="en-AU" sz="1000">
                        <a:effectLst/>
                      </a:endParaRPr>
                    </a:p>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1080938270"/>
                  </a:ext>
                </a:extLst>
              </a:tr>
              <a:tr h="28284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Dinamik su ile yıkanmaya karşı yağlayıcı direnci (PN-ISO 11009: 2011)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 (m/m)</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1 ± 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804967355"/>
                  </a:ext>
                </a:extLst>
              </a:tr>
              <a:tr h="28284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Sıkıştırmasız maksimum yük (OK) - Timken cihazı ile test (ASTM D 2509-03'e göre)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daN (Ibf)</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22,2 (50)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342461480"/>
                  </a:ext>
                </a:extLst>
              </a:tr>
              <a:tr h="28284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 </a:t>
                      </a:r>
                      <a:endParaRPr lang="en-AU" sz="100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a:effectLst/>
                        </a:rPr>
                        <a:t>Sıkıştırmalı en düşük yük (SC) - Timken testi (ASTM D 2509-03'e göre)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a:effectLst/>
                        </a:rPr>
                        <a:t>daN (Ibf)</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900" dirty="0">
                          <a:effectLst/>
                        </a:rPr>
                        <a:t>24,4 (55)</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extLst>
                  <a:ext uri="{0D108BD9-81ED-4DB2-BD59-A6C34878D82A}">
                    <a16:rowId xmlns:a16="http://schemas.microsoft.com/office/drawing/2014/main" val="3806382069"/>
                  </a:ext>
                </a:extLst>
              </a:tr>
              <a:tr h="141420">
                <a:tc>
                  <a:txBody>
                    <a:bodyPr/>
                    <a:lstStyle/>
                    <a:p>
                      <a:pPr marL="342900" lvl="0" indent="-342900" algn="just">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dirty="0">
                          <a:effectLst/>
                        </a:rPr>
                        <a:t> </a:t>
                      </a:r>
                      <a:endParaRPr lang="en-AU" sz="1000" dirty="0">
                        <a:effectLst/>
                        <a:latin typeface="Calibri" panose="020F0502020204030204" pitchFamily="34" charset="0"/>
                        <a:cs typeface="Times New Roman" panose="02020603050405020304" pitchFamily="18" charset="0"/>
                      </a:endParaRPr>
                    </a:p>
                  </a:txBody>
                  <a:tcPr marL="59476" marR="59476"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dirty="0" err="1">
                          <a:effectLst/>
                        </a:rPr>
                        <a:t>Moleküler</a:t>
                      </a:r>
                      <a:r>
                        <a:rPr lang="en-AU" sz="900" dirty="0">
                          <a:effectLst/>
                        </a:rPr>
                        <a:t> </a:t>
                      </a:r>
                      <a:r>
                        <a:rPr lang="en-AU" sz="900" dirty="0" err="1">
                          <a:effectLst/>
                        </a:rPr>
                        <a:t>bazlı</a:t>
                      </a:r>
                      <a:r>
                        <a:rPr lang="en-AU" sz="900" dirty="0">
                          <a:effectLst/>
                        </a:rPr>
                        <a:t> metal </a:t>
                      </a:r>
                      <a:r>
                        <a:rPr lang="en-AU" sz="900" dirty="0" err="1">
                          <a:effectLst/>
                        </a:rPr>
                        <a:t>arıtma</a:t>
                      </a:r>
                      <a:r>
                        <a:rPr lang="en-AU" sz="900" dirty="0">
                          <a:effectLst/>
                        </a:rPr>
                        <a:t> </a:t>
                      </a:r>
                      <a:r>
                        <a:rPr lang="en-AU" sz="900" dirty="0" err="1">
                          <a:effectLst/>
                        </a:rPr>
                        <a:t>formülleri</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gridSpan="2">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900" dirty="0" err="1">
                          <a:effectLst/>
                        </a:rPr>
                        <a:t>Teknolojiye</a:t>
                      </a:r>
                      <a:r>
                        <a:rPr lang="en-AU" sz="900" dirty="0">
                          <a:effectLst/>
                        </a:rPr>
                        <a:t> </a:t>
                      </a:r>
                      <a:r>
                        <a:rPr lang="en-AU" sz="900" dirty="0" err="1">
                          <a:effectLst/>
                        </a:rPr>
                        <a:t>göre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tc>
                <a:tc hMerge="1">
                  <a:txBody>
                    <a:bodyPr/>
                    <a:lstStyle/>
                    <a:p>
                      <a:endParaRPr lang="en-AU"/>
                    </a:p>
                  </a:txBody>
                  <a:tcPr/>
                </a:tc>
                <a:extLst>
                  <a:ext uri="{0D108BD9-81ED-4DB2-BD59-A6C34878D82A}">
                    <a16:rowId xmlns:a16="http://schemas.microsoft.com/office/drawing/2014/main" val="2453372051"/>
                  </a:ext>
                </a:extLst>
              </a:tr>
            </a:tbl>
          </a:graphicData>
        </a:graphic>
      </p:graphicFrame>
    </p:spTree>
    <p:extLst>
      <p:ext uri="{BB962C8B-B14F-4D97-AF65-F5344CB8AC3E}">
        <p14:creationId xmlns:p14="http://schemas.microsoft.com/office/powerpoint/2010/main" val="129450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150" y="810851"/>
            <a:ext cx="9153150" cy="4339650"/>
          </a:xfrm>
          <a:prstGeom prst="rect">
            <a:avLst/>
          </a:prstGeom>
          <a:noFill/>
        </p:spPr>
        <p:txBody>
          <a:bodyPr wrap="square" rtlCol="0">
            <a:spAutoFit/>
          </a:bodyPr>
          <a:lstStyle/>
          <a:p>
            <a:r>
              <a:rPr lang="tr-TR" sz="1100" dirty="0" smtClean="0"/>
              <a:t>TCTEK 11 PROFESYONEL GRES, yapısında diğerlerinin yanı sıra moleküler bazda metal arıtma için bir formül içeren, endüstride kullanım için tasarlanmış istisnai bir üründür.</a:t>
            </a:r>
          </a:p>
          <a:p>
            <a:r>
              <a:rPr lang="tr-TR" sz="1100" dirty="0" smtClean="0"/>
              <a:t>TCTEK 11 PROFESYONEL GRES YAĞ, içerdiği formül, metale moleküler olarak bağlanır, onu rafine eder ve yüksek sıcaklıklara ve yüksek mekanik strese (aşırı sürtünme) dayanıklı süper kalıcı bir ağ - moleküler bağ oluşturur.</a:t>
            </a:r>
          </a:p>
          <a:p>
            <a:r>
              <a:rPr lang="tr-TR" sz="1100" dirty="0" smtClean="0"/>
              <a:t>TCTEK 11 PROFESYONEL GRES YAĞ, endüstriyel merkezi yağlama sistemlerinde, sızdırmaz sürtünme düğümlerinin bakım gerektirmeyen yağlanmasında ve rulmanla ve kaymalı yataklar, düşük hızlı dişliler, mafsallar gibi özellikle aşınmaya maruz kalan cihazları korumak için endüstriyel uygulamalar için tasarlanmıştır.</a:t>
            </a:r>
          </a:p>
          <a:p>
            <a:r>
              <a:rPr lang="tr-TR" sz="1100" dirty="0" smtClean="0"/>
              <a:t>TCTEK 11 PROFESYONEL GRES MOLEKÜLER METAL KORUMADIR.</a:t>
            </a:r>
          </a:p>
          <a:p>
            <a:r>
              <a:rPr lang="tr-TR" sz="1100" dirty="0" smtClean="0"/>
              <a:t>• TCTEK 11 PROFESYONEL GRES sadece aşınmaya ve kızmaya maruz kalan alanları yağlamakla kalmaz aynı zamanda sürtünmenin meydana geldiği metale yapışır ve temas bağlantılarının kızmasını etkili bir şekilde önler.</a:t>
            </a:r>
          </a:p>
          <a:p>
            <a:r>
              <a:rPr lang="tr-TR" sz="1100" dirty="0" smtClean="0"/>
              <a:t>• Çalışma sıcaklık aralığı -30 °C ile +135 °C arasındadır.</a:t>
            </a:r>
          </a:p>
          <a:p>
            <a:r>
              <a:rPr lang="tr-TR" sz="1100" dirty="0" smtClean="0"/>
              <a:t>TCTEK 11 PROFESYONEL GRES şunlar sağlar:</a:t>
            </a:r>
          </a:p>
          <a:p>
            <a:r>
              <a:rPr lang="tr-TR" sz="1100" dirty="0" smtClean="0"/>
              <a:t>• çok iyi korozyon koruması,</a:t>
            </a:r>
          </a:p>
          <a:p>
            <a:r>
              <a:rPr lang="tr-TR" sz="1100" dirty="0" smtClean="0"/>
              <a:t>• sürtünme katsayısının önemli ölçüde azalması,</a:t>
            </a:r>
          </a:p>
          <a:p>
            <a:r>
              <a:rPr lang="tr-TR" sz="1100" dirty="0" smtClean="0"/>
              <a:t>• sistemin aşınmasının azaltılması ve tutukluklara karşı koruma,</a:t>
            </a:r>
          </a:p>
          <a:p>
            <a:r>
              <a:rPr lang="tr-TR" sz="1100" dirty="0" smtClean="0"/>
              <a:t>• işbirliği yapan bileşenlerin gürültü azaltması,</a:t>
            </a:r>
          </a:p>
          <a:p>
            <a:r>
              <a:rPr lang="tr-TR" sz="1100" dirty="0" smtClean="0"/>
              <a:t>• çok iyi su direnci,</a:t>
            </a:r>
          </a:p>
          <a:p>
            <a:r>
              <a:rPr lang="tr-TR" sz="1100" dirty="0" smtClean="0"/>
              <a:t>• alt tabakaya daha iyi yapışma.</a:t>
            </a:r>
          </a:p>
          <a:p>
            <a:r>
              <a:rPr lang="tr-TR" sz="1100" dirty="0" smtClean="0"/>
              <a:t>Son derece yüksek verimliliği nedeniyle, TCTEK 11 PROFESYONEL GRES YAĞ, aşırı koşullarda çalışan çok sayıda makine ve ekipmanın bulunduğu tesislerde kullanılır: yüksek toz, su, yüksek sıcaklıklar, dinamik ve aşırı sürtünme.</a:t>
            </a:r>
          </a:p>
          <a:p>
            <a:r>
              <a:rPr lang="tr-TR" sz="1100" dirty="0" smtClean="0"/>
              <a:t>TCTEK 11 PROFESYONEL GRES, her türlü yağlayıcılarda dolgu maddesi olarak ve ayrıca sürtünme düğümlerine doğrudan uygulama ile kullanılır.</a:t>
            </a:r>
          </a:p>
          <a:p>
            <a:r>
              <a:rPr lang="tr-TR" sz="1100" dirty="0" smtClean="0"/>
              <a:t>• mayınlar</a:t>
            </a:r>
          </a:p>
          <a:p>
            <a:r>
              <a:rPr lang="tr-TR" sz="1100" dirty="0" smtClean="0"/>
              <a:t>• enerji santralleri - termik santraller</a:t>
            </a:r>
          </a:p>
          <a:p>
            <a:r>
              <a:rPr lang="tr-TR" sz="1100" dirty="0" smtClean="0"/>
              <a:t>• madencilik makine fabrikaları (biçerdöverler)</a:t>
            </a:r>
          </a:p>
          <a:p>
            <a:r>
              <a:rPr lang="tr-TR" sz="1100" dirty="0" smtClean="0"/>
              <a:t>• diğer birçok tesis ve iş makinelerinde.</a:t>
            </a:r>
            <a:endParaRPr lang="tr-TR" sz="1100" dirty="0"/>
          </a:p>
        </p:txBody>
      </p:sp>
      <p:sp>
        <p:nvSpPr>
          <p:cNvPr id="4" name="Metin kutusu 3"/>
          <p:cNvSpPr txBox="1"/>
          <p:nvPr/>
        </p:nvSpPr>
        <p:spPr>
          <a:xfrm>
            <a:off x="0" y="128470"/>
            <a:ext cx="5030115" cy="646331"/>
          </a:xfrm>
          <a:prstGeom prst="rect">
            <a:avLst/>
          </a:prstGeom>
          <a:noFill/>
        </p:spPr>
        <p:txBody>
          <a:bodyPr wrap="square" rtlCol="0">
            <a:spAutoFit/>
          </a:bodyPr>
          <a:lstStyle/>
          <a:p>
            <a:r>
              <a:rPr lang="en-AU" dirty="0"/>
              <a:t>TCTEK 11 PROFESYONEL GRES</a:t>
            </a:r>
          </a:p>
          <a:p>
            <a:r>
              <a:rPr lang="en-AU" dirty="0"/>
              <a:t>MERKEZİ YAĞLAMA İÇİN LİTYUM PLASTİK YAĞLAYICI</a:t>
            </a:r>
          </a:p>
        </p:txBody>
      </p:sp>
    </p:spTree>
    <p:extLst>
      <p:ext uri="{BB962C8B-B14F-4D97-AF65-F5344CB8AC3E}">
        <p14:creationId xmlns:p14="http://schemas.microsoft.com/office/powerpoint/2010/main" val="32257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28470"/>
            <a:ext cx="3961180" cy="830997"/>
          </a:xfrm>
          <a:prstGeom prst="rect">
            <a:avLst/>
          </a:prstGeom>
          <a:noFill/>
        </p:spPr>
        <p:txBody>
          <a:bodyPr wrap="square" rtlCol="0">
            <a:spAutoFit/>
          </a:bodyPr>
          <a:lstStyle/>
          <a:p>
            <a:r>
              <a:rPr lang="en-AU" sz="1600" b="1" dirty="0"/>
              <a:t>TCTEK 11 PROFESYONEL GRES YAĞI</a:t>
            </a:r>
          </a:p>
          <a:p>
            <a:r>
              <a:rPr lang="en-AU" sz="1600" b="1" dirty="0"/>
              <a:t>MERKEZİ YAĞLAMA İÇİN LİTYUM </a:t>
            </a:r>
            <a:endParaRPr lang="tr-TR" sz="1600" b="1" dirty="0" smtClean="0"/>
          </a:p>
          <a:p>
            <a:r>
              <a:rPr lang="en-AU" sz="1600" b="1" dirty="0" smtClean="0"/>
              <a:t>PLASTİK </a:t>
            </a:r>
            <a:r>
              <a:rPr lang="en-AU" sz="1600" b="1" dirty="0"/>
              <a:t>YAĞLAYICI</a:t>
            </a:r>
          </a:p>
        </p:txBody>
      </p:sp>
      <p:sp>
        <p:nvSpPr>
          <p:cNvPr id="5" name="Rectangle 1"/>
          <p:cNvSpPr>
            <a:spLocks noChangeArrowheads="1"/>
          </p:cNvSpPr>
          <p:nvPr/>
        </p:nvSpPr>
        <p:spPr bwMode="auto">
          <a:xfrm>
            <a:off x="143555" y="1350110"/>
            <a:ext cx="2137870" cy="58477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tr-TR" altLang="en-US" sz="1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TEKNİK </a:t>
            </a:r>
            <a:r>
              <a:rPr kumimoji="0" lang="tr-TR" altLang="en-US" sz="14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Ö</a:t>
            </a:r>
            <a:r>
              <a:rPr kumimoji="0" lang="tr-TR" altLang="en-US" sz="1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ZELLİKLER</a:t>
            </a:r>
            <a:endParaRPr kumimoji="0" lang="en-AU"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518782835"/>
              </p:ext>
            </p:extLst>
          </p:nvPr>
        </p:nvGraphicFramePr>
        <p:xfrm>
          <a:off x="4410145" y="1749422"/>
          <a:ext cx="4733855" cy="3394078"/>
        </p:xfrm>
        <a:graphic>
          <a:graphicData uri="http://schemas.openxmlformats.org/drawingml/2006/table">
            <a:tbl>
              <a:tblPr firstRow="1" firstCol="1" bandRow="1">
                <a:tableStyleId>{5C22544A-7EE6-4342-B048-85BDC9FD1C3A}</a:tableStyleId>
              </a:tblPr>
              <a:tblGrid>
                <a:gridCol w="367759">
                  <a:extLst>
                    <a:ext uri="{9D8B030D-6E8A-4147-A177-3AD203B41FA5}">
                      <a16:colId xmlns:a16="http://schemas.microsoft.com/office/drawing/2014/main" val="3556483921"/>
                    </a:ext>
                  </a:extLst>
                </a:gridCol>
                <a:gridCol w="1998646">
                  <a:extLst>
                    <a:ext uri="{9D8B030D-6E8A-4147-A177-3AD203B41FA5}">
                      <a16:colId xmlns:a16="http://schemas.microsoft.com/office/drawing/2014/main" val="430939679"/>
                    </a:ext>
                  </a:extLst>
                </a:gridCol>
                <a:gridCol w="1183725">
                  <a:extLst>
                    <a:ext uri="{9D8B030D-6E8A-4147-A177-3AD203B41FA5}">
                      <a16:colId xmlns:a16="http://schemas.microsoft.com/office/drawing/2014/main" val="2478005584"/>
                    </a:ext>
                  </a:extLst>
                </a:gridCol>
                <a:gridCol w="1183725">
                  <a:extLst>
                    <a:ext uri="{9D8B030D-6E8A-4147-A177-3AD203B41FA5}">
                      <a16:colId xmlns:a16="http://schemas.microsoft.com/office/drawing/2014/main" val="3527204614"/>
                    </a:ext>
                  </a:extLst>
                </a:gridCol>
              </a:tblGrid>
              <a:tr h="349904">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No</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SPECIFIC CHARACTERISTICS, TEST CONDITIONS</a:t>
                      </a:r>
                      <a:endParaRPr lang="en-AU" sz="800">
                        <a:effectLst/>
                      </a:endParaRPr>
                    </a:p>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a:r>
                      <a:br>
                        <a:rPr lang="tr-TR" sz="700">
                          <a:effectLst/>
                        </a:rPr>
                      </a:br>
                      <a:r>
                        <a:rPr lang="tr-TR" sz="700">
                          <a:effectLst/>
                        </a:rPr>
                        <a:t>UNIT</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RESULT MEASUREMENT</a:t>
                      </a:r>
                      <a:endParaRPr lang="en-AU" sz="800">
                        <a:effectLst/>
                      </a:endParaRPr>
                    </a:p>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1182220454"/>
                  </a:ext>
                </a:extLst>
              </a:tr>
              <a:tr h="116635">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1.</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Renk</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Yakut</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1752119737"/>
                  </a:ext>
                </a:extLst>
              </a:tr>
              <a:tr h="116635">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2.</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Yapı</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Homojen</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3577400395"/>
                  </a:ext>
                </a:extLst>
              </a:tr>
              <a:tr h="116635">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3.</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Tutarlılık sınıfı</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NLGI</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2</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2921724990"/>
                  </a:ext>
                </a:extLst>
              </a:tr>
              <a:tr h="349904">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4.</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25 °C'de, 60 strokta yoğrulmuş yağlayıcı nüfuzu (PN-ISO 2137: 2011)*SAI Global Standartlar Mevzuatı</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mm/10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300 ± 14</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49235998"/>
                  </a:ext>
                </a:extLst>
              </a:tr>
              <a:tr h="116635">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5.</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Damlama noktası (PN-ISO 2176: 2011)</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°C</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180 ± 9</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333958563"/>
                  </a:ext>
                </a:extLst>
              </a:tr>
              <a:tr h="116635">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6.</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Yoğunlaştırıcı tip</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Lithium stearate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3524249457"/>
                  </a:ext>
                </a:extLst>
              </a:tr>
              <a:tr h="116635">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7.</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Çalışma sıcaklığı aralığı</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°C</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- 30 yukarı + 135</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503362311"/>
                  </a:ext>
                </a:extLst>
              </a:tr>
              <a:tr h="233269">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8.</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Mineral yağ L-AN 150 - 40 ° C'de temel yağ viskozitesi</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61,2 - 74,8 mm²/s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2962767536"/>
                  </a:ext>
                </a:extLst>
              </a:tr>
              <a:tr h="233269">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9.</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Yağlayıcı yağından 100 °C'de 24 saatte ayrılabilirlik (PN-V-04047: 2002)</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(m/m)</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7,9 ± 1,1</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3359182187"/>
                  </a:ext>
                </a:extLst>
              </a:tr>
              <a:tr h="466538">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10.</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Dört bilyeli bir cihaz T02 üzerindeki teste göre yağlama</a:t>
                      </a:r>
                      <a:endParaRPr lang="en-AU" sz="800">
                        <a:effectLst/>
                      </a:endParaRPr>
                    </a:p>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(PN-C-04147: 1976)</a:t>
                      </a:r>
                      <a:endParaRPr lang="en-AU" sz="800">
                        <a:effectLst/>
                      </a:endParaRPr>
                    </a:p>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kaynağa neden olan yük - Pz</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kG</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400 ± 1 Yük derecesi</a:t>
                      </a:r>
                      <a:endParaRPr lang="en-AU" sz="800">
                        <a:effectLst/>
                      </a:endParaRPr>
                    </a:p>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2181670621"/>
                  </a:ext>
                </a:extLst>
              </a:tr>
              <a:tr h="233269">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11.</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Yağlayıcının dinamik su ile yıkanma direnci (PN-ISO 11009: 2011)</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 (m/m)</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1 ± 2</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3677494115"/>
                  </a:ext>
                </a:extLst>
              </a:tr>
              <a:tr h="349904">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12.</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err="1">
                          <a:effectLst/>
                        </a:rPr>
                        <a:t>Sıkışmasız</a:t>
                      </a:r>
                      <a:r>
                        <a:rPr lang="tr-TR" sz="700" dirty="0">
                          <a:effectLst/>
                        </a:rPr>
                        <a:t> maksimum yük (OK) - Timken cihazı ile test (ASTM D 2509-03'e göre)</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err="1">
                          <a:effectLst/>
                        </a:rPr>
                        <a:t>daN</a:t>
                      </a:r>
                      <a:r>
                        <a:rPr lang="tr-TR" sz="700" dirty="0">
                          <a:effectLst/>
                        </a:rPr>
                        <a:t> (</a:t>
                      </a:r>
                      <a:r>
                        <a:rPr lang="tr-TR" sz="700" dirty="0" err="1">
                          <a:effectLst/>
                        </a:rPr>
                        <a:t>Ibf</a:t>
                      </a:r>
                      <a:r>
                        <a:rPr lang="tr-TR" sz="700" dirty="0">
                          <a:effectLst/>
                        </a:rPr>
                        <a:t>)</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a:effectLst/>
                        </a:rPr>
                        <a:t>22,2 (50)</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210705767"/>
                  </a:ext>
                </a:extLst>
              </a:tr>
              <a:tr h="233269">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latin typeface="+mn-lt"/>
                          <a:cs typeface="+mn-cs"/>
                        </a:rPr>
                        <a:t>13.</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a:effectLst/>
                        </a:rPr>
                        <a:t>Sıkışmalı en düşük yük (SC) - Timken testi (ASTM D 2509-03'e göre)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err="1">
                          <a:effectLst/>
                        </a:rPr>
                        <a:t>daN</a:t>
                      </a:r>
                      <a:r>
                        <a:rPr lang="tr-TR" sz="700" dirty="0">
                          <a:effectLst/>
                        </a:rPr>
                        <a:t> (</a:t>
                      </a:r>
                      <a:r>
                        <a:rPr lang="tr-TR" sz="700" dirty="0" err="1">
                          <a:effectLst/>
                        </a:rPr>
                        <a:t>Ibf</a:t>
                      </a:r>
                      <a:r>
                        <a:rPr lang="tr-TR" sz="700" dirty="0">
                          <a:effectLst/>
                        </a:rPr>
                        <a:t>)</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a:effectLst/>
                        </a:rPr>
                        <a:t>24,4 (55)</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extLst>
                  <a:ext uri="{0D108BD9-81ED-4DB2-BD59-A6C34878D82A}">
                    <a16:rowId xmlns:a16="http://schemas.microsoft.com/office/drawing/2014/main" val="953822342"/>
                  </a:ext>
                </a:extLst>
              </a:tr>
              <a:tr h="244942">
                <a:tc>
                  <a:txBody>
                    <a:bodyPr/>
                    <a:lstStyle/>
                    <a:p>
                      <a:pPr marL="0" lvl="0" indent="0" algn="ctr">
                        <a:spcAft>
                          <a:spcPts val="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smtClean="0">
                          <a:effectLst/>
                        </a:rPr>
                        <a:t>14.</a:t>
                      </a:r>
                      <a:r>
                        <a:rPr lang="tr-TR" sz="700" dirty="0">
                          <a:effectLst/>
                        </a:rPr>
                        <a:t> </a:t>
                      </a:r>
                      <a:endParaRPr lang="en-AU" sz="800" dirty="0">
                        <a:effectLst/>
                        <a:latin typeface="Calibri" panose="020F0502020204030204" pitchFamily="34" charset="0"/>
                        <a:cs typeface="Times New Roman" panose="02020603050405020304" pitchFamily="18" charset="0"/>
                      </a:endParaRPr>
                    </a:p>
                  </a:txBody>
                  <a:tcPr marL="49052" marR="49052"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700" dirty="0">
                          <a:effectLst/>
                        </a:rPr>
                        <a:t>Moleküler bazlı metal arıtma formülleri</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gridSpan="2">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800" dirty="0">
                          <a:effectLst/>
                        </a:rPr>
                        <a:t>Teknolojiye </a:t>
                      </a:r>
                      <a:r>
                        <a:rPr lang="tr-TR" sz="800" dirty="0" smtClean="0">
                          <a:effectLst/>
                        </a:rPr>
                        <a:t>göre</a:t>
                      </a:r>
                      <a:r>
                        <a:rPr lang="tr-TR" sz="700" dirty="0">
                          <a:effectLst/>
                        </a:rPr>
                        <a:t> </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52" marR="49052" marT="0" marB="0"/>
                </a:tc>
                <a:tc hMerge="1">
                  <a:txBody>
                    <a:bodyPr/>
                    <a:lstStyle/>
                    <a:p>
                      <a:endParaRPr lang="en-AU"/>
                    </a:p>
                  </a:txBody>
                  <a:tcPr/>
                </a:tc>
                <a:extLst>
                  <a:ext uri="{0D108BD9-81ED-4DB2-BD59-A6C34878D82A}">
                    <a16:rowId xmlns:a16="http://schemas.microsoft.com/office/drawing/2014/main" val="2558746777"/>
                  </a:ext>
                </a:extLst>
              </a:tr>
            </a:tbl>
          </a:graphicData>
        </a:graphic>
      </p:graphicFrame>
    </p:spTree>
    <p:extLst>
      <p:ext uri="{BB962C8B-B14F-4D97-AF65-F5344CB8AC3E}">
        <p14:creationId xmlns:p14="http://schemas.microsoft.com/office/powerpoint/2010/main" val="2271959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150" y="1197405"/>
            <a:ext cx="9153150" cy="3985706"/>
          </a:xfrm>
          <a:prstGeom prst="rect">
            <a:avLst/>
          </a:prstGeom>
          <a:noFill/>
        </p:spPr>
        <p:txBody>
          <a:bodyPr wrap="square" rtlCol="0">
            <a:spAutoFit/>
          </a:bodyPr>
          <a:lstStyle/>
          <a:p>
            <a:r>
              <a:rPr lang="tr-TR" sz="1100" dirty="0" smtClean="0"/>
              <a:t>TCTEK 16 PROFESSIONAL GRES YAĞ, yapısında diğerlerinin yanı sıra, lityum sabunlarından oluşan bir koyulaştırıcı kompleksi, moleküler bazda metal </a:t>
            </a:r>
            <a:r>
              <a:rPr lang="tr-TR" sz="1100" dirty="0" err="1" smtClean="0"/>
              <a:t>rafinasyon</a:t>
            </a:r>
            <a:r>
              <a:rPr lang="tr-TR" sz="1100" dirty="0" smtClean="0"/>
              <a:t> için bir formül içeren, endüstride kullanılmak üzere tasarlanmış istisnai bir üründür.</a:t>
            </a:r>
          </a:p>
          <a:p>
            <a:r>
              <a:rPr lang="tr-TR" sz="1100" dirty="0" smtClean="0"/>
              <a:t>TCTEK 16 PROFESSIONAL GRES YAĞ içerdiği formül, metale moleküler olarak bağlanır, onu rafine eder ve yüksek sıcaklıklara ve yüksek mekanik strese (aşırı sürtünme) dayanıklı süper kalıcı bir ağ - moleküler bağ oluşturur.</a:t>
            </a:r>
          </a:p>
          <a:p>
            <a:r>
              <a:rPr lang="tr-TR" sz="1100" dirty="0" smtClean="0"/>
              <a:t>Yüksek dayanıklılığı nedeniyle poliüretan yağlayıcı TCTEK 16 PROFESSIONAL GRES Yağ'dır. Normal çalışma sırasında ek "yağlama" gerekmeden bakım gerektirmeyen yataklarda da kullanılabilir. Yağlayıcı kimyasal ortamlara karşı stabildir. Yağlayıcı, çalışan rulmanlar için tasarlanmıştır. Yüksek hızlı pompalarda, fanlarda, elektrik motorlarında, kasnaklarda ve diğer birçok cihazda.</a:t>
            </a:r>
          </a:p>
          <a:p>
            <a:r>
              <a:rPr lang="tr-TR" sz="1100" dirty="0" smtClean="0"/>
              <a:t>TCTEK 16 PROFESSIONAL GRES YAĞI, endüstriyel kullanım için özel olarak tasarlanmış olağanüstü bir profesyonel yağlayıcıdır. Pürüzsüz bir doku, yüksek düşme noktası, yüksek su direnci ve mükemmel kayganlık özellikleri ile karakterizedir.</a:t>
            </a:r>
          </a:p>
          <a:p>
            <a:r>
              <a:rPr lang="tr-TR" sz="1100" dirty="0" smtClean="0"/>
              <a:t>TCTEK 16 PROFESYONEL GRES YAĞI MOLEKÜLER METAL KORUMADIR.</a:t>
            </a:r>
          </a:p>
          <a:p>
            <a:r>
              <a:rPr lang="tr-TR" sz="1100" dirty="0" smtClean="0"/>
              <a:t>• TCTEK 16 PROFESYONEL GRES YAĞI sadece aşınmaya maruz kalan bölgeleri yağlamakla kalmaz, aynı zamanda sürtünmenin olduğu yerlerde metal ile ilişki kurar.</a:t>
            </a:r>
          </a:p>
          <a:p>
            <a:r>
              <a:rPr lang="tr-TR" sz="1100" dirty="0" smtClean="0"/>
              <a:t>• -50 °C ile + 150 °C arası çalışma sıcaklığı aralığı.</a:t>
            </a:r>
          </a:p>
          <a:p>
            <a:r>
              <a:rPr lang="tr-TR" sz="1100" dirty="0" smtClean="0"/>
              <a:t>TCTEK 16 PROFESYONEL GRES YAĞI şunları sağlar:</a:t>
            </a:r>
          </a:p>
          <a:p>
            <a:r>
              <a:rPr lang="tr-TR" sz="1100" dirty="0" smtClean="0"/>
              <a:t>• çok iyi korozyon koruması,</a:t>
            </a:r>
          </a:p>
          <a:p>
            <a:r>
              <a:rPr lang="tr-TR" sz="1100" dirty="0" smtClean="0"/>
              <a:t>• sürtünme katsayısının önemli ölçüde azalması,</a:t>
            </a:r>
          </a:p>
          <a:p>
            <a:r>
              <a:rPr lang="tr-TR" sz="1100" dirty="0" smtClean="0"/>
              <a:t>• sistemin aşınmasının azaltılması ve tutukluklara karşı koruma,</a:t>
            </a:r>
          </a:p>
          <a:p>
            <a:r>
              <a:rPr lang="tr-TR" sz="1100" dirty="0" smtClean="0"/>
              <a:t>• işbirliği yapan bileşenlerin gürültü azaltması,</a:t>
            </a:r>
          </a:p>
          <a:p>
            <a:r>
              <a:rPr lang="tr-TR" sz="1100" dirty="0" smtClean="0"/>
              <a:t>• çok iyi su direnci,</a:t>
            </a:r>
          </a:p>
          <a:p>
            <a:r>
              <a:rPr lang="tr-TR" sz="1100" dirty="0" smtClean="0"/>
              <a:t>• alt tabakaya daha iyi yapışma .</a:t>
            </a:r>
          </a:p>
          <a:p>
            <a:r>
              <a:rPr lang="tr-TR" sz="1100" dirty="0" smtClean="0"/>
              <a:t>TCTEK 16 PROFESSIONAL GRES YAĞI, son derece yüksek verimliliği nedeniyle, aşırı koşullarda çalışan çok sayıda makine ve ekipmanın bulunduğu tesislerde kullanılır: yüksek toz, su, yüksek sıcaklık, dinamik ve aşırı sürtünme.</a:t>
            </a:r>
          </a:p>
          <a:p>
            <a:r>
              <a:rPr lang="tr-TR" sz="1100" dirty="0" smtClean="0"/>
              <a:t>TCTEK 16 PROFESYONEL GRES YAĞI, her türlü yağlayıcılarda dolgu maddesi olarak ve ayrıca sürtünme düğümlerine doğrudan uygulama ile kullanılır.</a:t>
            </a:r>
            <a:endParaRPr lang="tr-TR" sz="1100" dirty="0"/>
          </a:p>
        </p:txBody>
      </p:sp>
      <p:sp>
        <p:nvSpPr>
          <p:cNvPr id="4" name="Metin kutusu 3"/>
          <p:cNvSpPr txBox="1"/>
          <p:nvPr/>
        </p:nvSpPr>
        <p:spPr>
          <a:xfrm>
            <a:off x="0" y="128470"/>
            <a:ext cx="4419295" cy="923330"/>
          </a:xfrm>
          <a:prstGeom prst="rect">
            <a:avLst/>
          </a:prstGeom>
          <a:noFill/>
        </p:spPr>
        <p:txBody>
          <a:bodyPr wrap="square" rtlCol="0">
            <a:spAutoFit/>
          </a:bodyPr>
          <a:lstStyle/>
          <a:p>
            <a:r>
              <a:rPr lang="en-AU" b="1" dirty="0"/>
              <a:t>TCTEK 16 PROFESYONEL GRES YAĞI</a:t>
            </a:r>
          </a:p>
          <a:p>
            <a:r>
              <a:rPr lang="en-AU" b="1" dirty="0"/>
              <a:t>YÜKSEK HIZLI ELEKTRİK </a:t>
            </a:r>
            <a:r>
              <a:rPr lang="en-AU" b="1" dirty="0" smtClean="0"/>
              <a:t>MOTORU</a:t>
            </a:r>
            <a:endParaRPr lang="tr-TR" b="1" dirty="0" smtClean="0"/>
          </a:p>
          <a:p>
            <a:r>
              <a:rPr lang="en-AU" b="1" dirty="0" smtClean="0"/>
              <a:t>YATAKLARI </a:t>
            </a:r>
            <a:r>
              <a:rPr lang="en-AU" b="1" dirty="0"/>
              <a:t>İÇİN YAĞLAYICI</a:t>
            </a:r>
          </a:p>
        </p:txBody>
      </p:sp>
    </p:spTree>
    <p:extLst>
      <p:ext uri="{BB962C8B-B14F-4D97-AF65-F5344CB8AC3E}">
        <p14:creationId xmlns:p14="http://schemas.microsoft.com/office/powerpoint/2010/main" val="1798898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28470"/>
            <a:ext cx="3961180" cy="830997"/>
          </a:xfrm>
          <a:prstGeom prst="rect">
            <a:avLst/>
          </a:prstGeom>
          <a:noFill/>
        </p:spPr>
        <p:txBody>
          <a:bodyPr wrap="square" rtlCol="0">
            <a:spAutoFit/>
          </a:bodyPr>
          <a:lstStyle/>
          <a:p>
            <a:r>
              <a:rPr lang="en-AU" sz="1600" b="1" dirty="0"/>
              <a:t>TCTEK 16 PROFESYONEL GRES YAĞI</a:t>
            </a:r>
          </a:p>
          <a:p>
            <a:r>
              <a:rPr lang="en-AU" sz="1600" b="1" dirty="0"/>
              <a:t>YÜKSEK HIZLI ELEKTRİK </a:t>
            </a:r>
            <a:r>
              <a:rPr lang="en-AU" sz="1600" b="1" dirty="0" smtClean="0"/>
              <a:t>MOTORU</a:t>
            </a:r>
            <a:endParaRPr lang="tr-TR" sz="1600" b="1" dirty="0" smtClean="0"/>
          </a:p>
          <a:p>
            <a:r>
              <a:rPr lang="en-AU" sz="1600" b="1" dirty="0" smtClean="0"/>
              <a:t>YATAKLARI </a:t>
            </a:r>
            <a:r>
              <a:rPr lang="en-AU" sz="1600" b="1" dirty="0"/>
              <a:t>İÇİN YAĞLAYICI</a:t>
            </a:r>
          </a:p>
        </p:txBody>
      </p:sp>
      <p:sp>
        <p:nvSpPr>
          <p:cNvPr id="5" name="Rectangle 1"/>
          <p:cNvSpPr>
            <a:spLocks noChangeArrowheads="1"/>
          </p:cNvSpPr>
          <p:nvPr/>
        </p:nvSpPr>
        <p:spPr bwMode="auto">
          <a:xfrm>
            <a:off x="143555" y="1350110"/>
            <a:ext cx="2137870" cy="58477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tr-TR" altLang="en-US" sz="1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TEKNİK </a:t>
            </a:r>
            <a:r>
              <a:rPr kumimoji="0" lang="tr-TR" altLang="en-US" sz="14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Ö</a:t>
            </a:r>
            <a:r>
              <a:rPr kumimoji="0" lang="tr-TR" altLang="en-US" sz="1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ZELLİKLER</a:t>
            </a:r>
            <a:endParaRPr kumimoji="0" lang="en-AU"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1736071220"/>
              </p:ext>
            </p:extLst>
          </p:nvPr>
        </p:nvGraphicFramePr>
        <p:xfrm>
          <a:off x="5030116" y="1502816"/>
          <a:ext cx="4039357" cy="3542000"/>
        </p:xfrm>
        <a:graphic>
          <a:graphicData uri="http://schemas.openxmlformats.org/drawingml/2006/table">
            <a:tbl>
              <a:tblPr firstRow="1" firstCol="1" bandRow="1">
                <a:tableStyleId>{5C22544A-7EE6-4342-B048-85BDC9FD1C3A}</a:tableStyleId>
              </a:tblPr>
              <a:tblGrid>
                <a:gridCol w="313805">
                  <a:extLst>
                    <a:ext uri="{9D8B030D-6E8A-4147-A177-3AD203B41FA5}">
                      <a16:colId xmlns:a16="http://schemas.microsoft.com/office/drawing/2014/main" val="2461327574"/>
                    </a:ext>
                  </a:extLst>
                </a:gridCol>
                <a:gridCol w="2211351">
                  <a:extLst>
                    <a:ext uri="{9D8B030D-6E8A-4147-A177-3AD203B41FA5}">
                      <a16:colId xmlns:a16="http://schemas.microsoft.com/office/drawing/2014/main" val="3102243681"/>
                    </a:ext>
                  </a:extLst>
                </a:gridCol>
                <a:gridCol w="682438">
                  <a:extLst>
                    <a:ext uri="{9D8B030D-6E8A-4147-A177-3AD203B41FA5}">
                      <a16:colId xmlns:a16="http://schemas.microsoft.com/office/drawing/2014/main" val="3478408451"/>
                    </a:ext>
                  </a:extLst>
                </a:gridCol>
                <a:gridCol w="831763">
                  <a:extLst>
                    <a:ext uri="{9D8B030D-6E8A-4147-A177-3AD203B41FA5}">
                      <a16:colId xmlns:a16="http://schemas.microsoft.com/office/drawing/2014/main" val="3332446687"/>
                    </a:ext>
                  </a:extLst>
                </a:gridCol>
              </a:tblGrid>
              <a:tr h="191389">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No</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dirty="0">
                          <a:effectLst/>
                        </a:rPr>
                        <a:t>ÖZEL ÖZELLİKLER, TEST KOŞULLARI</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a:effectLst/>
                        </a:rPr>
                        <a:t>BİRİM</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ÖLÇÜM</a:t>
                      </a:r>
                    </a:p>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extLst>
                  <a:ext uri="{0D108BD9-81ED-4DB2-BD59-A6C34878D82A}">
                    <a16:rowId xmlns:a16="http://schemas.microsoft.com/office/drawing/2014/main" val="3827690873"/>
                  </a:ext>
                </a:extLst>
              </a:tr>
              <a:tr h="97854">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 </a:t>
                      </a:r>
                      <a:endParaRPr lang="en-AU" sz="600" dirty="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Renk</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a:effectLst/>
                        </a:rPr>
                        <a:t>Kahverengi</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extLst>
                  <a:ext uri="{0D108BD9-81ED-4DB2-BD59-A6C34878D82A}">
                    <a16:rowId xmlns:a16="http://schemas.microsoft.com/office/drawing/2014/main" val="830423666"/>
                  </a:ext>
                </a:extLst>
              </a:tr>
              <a:tr h="97854">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Yapı</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a:effectLst/>
                        </a:rPr>
                        <a:t>Homojen</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extLst>
                  <a:ext uri="{0D108BD9-81ED-4DB2-BD59-A6C34878D82A}">
                    <a16:rowId xmlns:a16="http://schemas.microsoft.com/office/drawing/2014/main" val="1219923367"/>
                  </a:ext>
                </a:extLst>
              </a:tr>
              <a:tr h="97854">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Baz </a:t>
                      </a:r>
                      <a:r>
                        <a:rPr lang="en-AU" sz="600" dirty="0" err="1">
                          <a:effectLst/>
                        </a:rPr>
                        <a:t>Yağ</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a:effectLst/>
                        </a:rPr>
                        <a:t>Ester Yağ</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extLst>
                  <a:ext uri="{0D108BD9-81ED-4DB2-BD59-A6C34878D82A}">
                    <a16:rowId xmlns:a16="http://schemas.microsoft.com/office/drawing/2014/main" val="983710308"/>
                  </a:ext>
                </a:extLst>
              </a:tr>
              <a:tr h="195707">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Baz </a:t>
                      </a:r>
                      <a:r>
                        <a:rPr lang="en-AU" sz="600" dirty="0" err="1">
                          <a:effectLst/>
                        </a:rPr>
                        <a:t>yağ</a:t>
                      </a:r>
                      <a:r>
                        <a:rPr lang="en-AU" sz="600" dirty="0">
                          <a:effectLst/>
                        </a:rPr>
                        <a:t> </a:t>
                      </a:r>
                      <a:r>
                        <a:rPr lang="en-AU" sz="600" dirty="0" err="1">
                          <a:effectLst/>
                        </a:rPr>
                        <a:t>viskozitesi</a:t>
                      </a:r>
                      <a:r>
                        <a:rPr lang="en-AU" sz="600" dirty="0">
                          <a:effectLst/>
                        </a:rPr>
                        <a:t> DIN 51562</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40°C’ de</a:t>
                      </a:r>
                      <a:endParaRPr lang="en-AU" sz="600">
                        <a:effectLst/>
                      </a:endParaRPr>
                    </a:p>
                    <a:p>
                      <a:pPr algn="ctr">
                        <a:lnSpc>
                          <a:spcPct val="107000"/>
                        </a:lnSpc>
                        <a:spcAft>
                          <a:spcPts val="0"/>
                        </a:spcAft>
                      </a:pPr>
                      <a:r>
                        <a:rPr lang="tr-TR" sz="600">
                          <a:effectLst/>
                        </a:rPr>
                        <a:t>100°C’ de</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tc>
                  <a:txBody>
                    <a:bodyPr/>
                    <a:lstStyle/>
                    <a:p>
                      <a:pPr algn="ctr">
                        <a:lnSpc>
                          <a:spcPct val="107000"/>
                        </a:lnSpc>
                        <a:spcAft>
                          <a:spcPts val="0"/>
                        </a:spcAft>
                      </a:pPr>
                      <a:r>
                        <a:rPr lang="tr-TR" sz="600">
                          <a:effectLst/>
                        </a:rPr>
                        <a:t>70 mm²/s </a:t>
                      </a:r>
                      <a:endParaRPr lang="en-AU" sz="600">
                        <a:effectLst/>
                      </a:endParaRPr>
                    </a:p>
                    <a:p>
                      <a:pPr algn="ctr">
                        <a:lnSpc>
                          <a:spcPct val="107000"/>
                        </a:lnSpc>
                        <a:spcAft>
                          <a:spcPts val="0"/>
                        </a:spcAft>
                      </a:pPr>
                      <a:r>
                        <a:rPr lang="tr-TR" sz="600">
                          <a:effectLst/>
                        </a:rPr>
                        <a:t>10,7 mm²/s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extLst>
                  <a:ext uri="{0D108BD9-81ED-4DB2-BD59-A6C34878D82A}">
                    <a16:rowId xmlns:a16="http://schemas.microsoft.com/office/drawing/2014/main" val="1470162000"/>
                  </a:ext>
                </a:extLst>
              </a:tr>
              <a:tr h="117123">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Tutarlılık</a:t>
                      </a:r>
                      <a:r>
                        <a:rPr lang="en-AU" sz="600" dirty="0">
                          <a:effectLst/>
                        </a:rPr>
                        <a:t> </a:t>
                      </a:r>
                      <a:r>
                        <a:rPr lang="en-AU" sz="600" dirty="0" err="1">
                          <a:effectLst/>
                        </a:rPr>
                        <a:t>sınıfı</a:t>
                      </a:r>
                      <a:r>
                        <a:rPr lang="en-AU" sz="600" dirty="0">
                          <a:effectLst/>
                        </a:rPr>
                        <a:t> DIN 51818</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NLGI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tc>
                  <a:txBody>
                    <a:bodyPr/>
                    <a:lstStyle/>
                    <a:p>
                      <a:pPr algn="ctr">
                        <a:lnSpc>
                          <a:spcPct val="107000"/>
                        </a:lnSpc>
                        <a:spcAft>
                          <a:spcPts val="0"/>
                        </a:spcAft>
                      </a:pPr>
                      <a:r>
                        <a:rPr lang="tr-TR" sz="600">
                          <a:effectLst/>
                        </a:rPr>
                        <a:t>2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extLst>
                  <a:ext uri="{0D108BD9-81ED-4DB2-BD59-A6C34878D82A}">
                    <a16:rowId xmlns:a16="http://schemas.microsoft.com/office/drawing/2014/main" val="2964132048"/>
                  </a:ext>
                </a:extLst>
              </a:tr>
              <a:tr h="97854">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Damlama</a:t>
                      </a:r>
                      <a:r>
                        <a:rPr lang="en-AU" sz="600" dirty="0">
                          <a:effectLst/>
                        </a:rPr>
                        <a:t> </a:t>
                      </a:r>
                      <a:r>
                        <a:rPr lang="en-AU" sz="600" dirty="0" err="1">
                          <a:effectLst/>
                        </a:rPr>
                        <a:t>noktası</a:t>
                      </a:r>
                      <a:r>
                        <a:rPr lang="en-AU" sz="600" dirty="0">
                          <a:effectLst/>
                        </a:rPr>
                        <a:t> DIN ISO 2137</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°C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tc>
                  <a:txBody>
                    <a:bodyPr/>
                    <a:lstStyle/>
                    <a:p>
                      <a:pPr algn="ctr">
                        <a:lnSpc>
                          <a:spcPct val="107000"/>
                        </a:lnSpc>
                        <a:spcAft>
                          <a:spcPts val="0"/>
                        </a:spcAft>
                      </a:pPr>
                      <a:r>
                        <a:rPr lang="tr-TR" sz="600">
                          <a:effectLst/>
                        </a:rPr>
                        <a:t>&gt; 250°C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extLst>
                  <a:ext uri="{0D108BD9-81ED-4DB2-BD59-A6C34878D82A}">
                    <a16:rowId xmlns:a16="http://schemas.microsoft.com/office/drawing/2014/main" val="1538439245"/>
                  </a:ext>
                </a:extLst>
              </a:tr>
              <a:tr h="97854">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DIN ISO 2137'ye </a:t>
                      </a:r>
                      <a:r>
                        <a:rPr lang="en-AU" sz="600" dirty="0" err="1">
                          <a:effectLst/>
                        </a:rPr>
                        <a:t>göre</a:t>
                      </a:r>
                      <a:r>
                        <a:rPr lang="en-AU" sz="600" dirty="0">
                          <a:effectLst/>
                        </a:rPr>
                        <a:t> </a:t>
                      </a:r>
                      <a:r>
                        <a:rPr lang="en-AU" sz="600" dirty="0" err="1">
                          <a:effectLst/>
                        </a:rPr>
                        <a:t>yoğurma</a:t>
                      </a:r>
                      <a:r>
                        <a:rPr lang="en-AU" sz="600" dirty="0">
                          <a:effectLst/>
                        </a:rPr>
                        <a:t> </a:t>
                      </a:r>
                      <a:r>
                        <a:rPr lang="en-AU" sz="600" dirty="0" err="1">
                          <a:effectLst/>
                        </a:rPr>
                        <a:t>sonrası</a:t>
                      </a:r>
                      <a:r>
                        <a:rPr lang="en-AU" sz="600" dirty="0">
                          <a:effectLst/>
                        </a:rPr>
                        <a:t> </a:t>
                      </a:r>
                      <a:r>
                        <a:rPr lang="en-AU" sz="600" dirty="0" err="1">
                          <a:effectLst/>
                        </a:rPr>
                        <a:t>penetrasyon</a:t>
                      </a:r>
                      <a:r>
                        <a:rPr lang="en-AU" sz="600" dirty="0">
                          <a:effectLst/>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a:effectLst/>
                        </a:rPr>
                        <a:t>265 - 295</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extLst>
                  <a:ext uri="{0D108BD9-81ED-4DB2-BD59-A6C34878D82A}">
                    <a16:rowId xmlns:a16="http://schemas.microsoft.com/office/drawing/2014/main" val="3353143923"/>
                  </a:ext>
                </a:extLst>
              </a:tr>
              <a:tr h="293561">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Sıcaklık</a:t>
                      </a:r>
                      <a:r>
                        <a:rPr lang="en-AU" sz="600" dirty="0">
                          <a:effectLst/>
                        </a:rPr>
                        <a:t> </a:t>
                      </a:r>
                      <a:r>
                        <a:rPr lang="en-AU" sz="600" dirty="0" err="1">
                          <a:effectLst/>
                        </a:rPr>
                        <a:t>kullanım</a:t>
                      </a:r>
                      <a:r>
                        <a:rPr lang="en-AU" sz="600" dirty="0">
                          <a:effectLst/>
                        </a:rPr>
                        <a:t> </a:t>
                      </a:r>
                      <a:r>
                        <a:rPr lang="en-AU" sz="600" dirty="0" err="1">
                          <a:effectLst/>
                        </a:rPr>
                        <a:t>aralığı</a:t>
                      </a:r>
                      <a:r>
                        <a:rPr lang="en-AU" sz="600" dirty="0">
                          <a:effectLst/>
                        </a:rPr>
                        <a:t> </a:t>
                      </a:r>
                    </a:p>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 </a:t>
                      </a:r>
                    </a:p>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Kısa</a:t>
                      </a:r>
                      <a:r>
                        <a:rPr lang="en-AU" sz="600" dirty="0">
                          <a:effectLst/>
                        </a:rPr>
                        <a:t> </a:t>
                      </a:r>
                      <a:r>
                        <a:rPr lang="en-AU" sz="600" dirty="0" err="1">
                          <a:effectLst/>
                        </a:rPr>
                        <a:t>dönemde</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°C </a:t>
                      </a:r>
                      <a:endParaRPr lang="en-AU" sz="600">
                        <a:effectLst/>
                      </a:endParaRPr>
                    </a:p>
                    <a:p>
                      <a:pPr algn="ctr">
                        <a:lnSpc>
                          <a:spcPct val="107000"/>
                        </a:lnSpc>
                        <a:spcAft>
                          <a:spcPts val="0"/>
                        </a:spcAft>
                      </a:pPr>
                      <a:r>
                        <a:rPr lang="tr-TR" sz="600">
                          <a:effectLst/>
                        </a:rPr>
                        <a:t> </a:t>
                      </a:r>
                      <a:endParaRPr lang="en-AU" sz="600">
                        <a:effectLst/>
                      </a:endParaRPr>
                    </a:p>
                    <a:p>
                      <a:pPr algn="ctr">
                        <a:lnSpc>
                          <a:spcPct val="107000"/>
                        </a:lnSpc>
                        <a:spcAft>
                          <a:spcPts val="0"/>
                        </a:spcAft>
                      </a:pPr>
                      <a:r>
                        <a:rPr lang="tr-TR" sz="600">
                          <a:effectLst/>
                        </a:rPr>
                        <a:t>°C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tc>
                  <a:txBody>
                    <a:bodyPr/>
                    <a:lstStyle/>
                    <a:p>
                      <a:pPr algn="ctr">
                        <a:lnSpc>
                          <a:spcPct val="107000"/>
                        </a:lnSpc>
                        <a:spcAft>
                          <a:spcPts val="0"/>
                        </a:spcAft>
                      </a:pPr>
                      <a:r>
                        <a:rPr lang="tr-TR" sz="600">
                          <a:effectLst/>
                        </a:rPr>
                        <a:t>od - 50°C </a:t>
                      </a:r>
                      <a:endParaRPr lang="en-AU" sz="600">
                        <a:effectLst/>
                      </a:endParaRPr>
                    </a:p>
                    <a:p>
                      <a:pPr algn="ctr">
                        <a:lnSpc>
                          <a:spcPct val="107000"/>
                        </a:lnSpc>
                        <a:spcAft>
                          <a:spcPts val="0"/>
                        </a:spcAft>
                      </a:pPr>
                      <a:r>
                        <a:rPr lang="tr-TR" sz="600">
                          <a:effectLst/>
                        </a:rPr>
                        <a:t>do + 130°C </a:t>
                      </a:r>
                      <a:endParaRPr lang="en-AU" sz="600">
                        <a:effectLst/>
                      </a:endParaRPr>
                    </a:p>
                    <a:p>
                      <a:pPr algn="ctr">
                        <a:lnSpc>
                          <a:spcPct val="107000"/>
                        </a:lnSpc>
                        <a:spcAft>
                          <a:spcPts val="0"/>
                        </a:spcAft>
                      </a:pPr>
                      <a:r>
                        <a:rPr lang="tr-TR" sz="600">
                          <a:effectLst/>
                        </a:rPr>
                        <a:t>do + 160°C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extLst>
                  <a:ext uri="{0D108BD9-81ED-4DB2-BD59-A6C34878D82A}">
                    <a16:rowId xmlns:a16="http://schemas.microsoft.com/office/drawing/2014/main" val="1954337787"/>
                  </a:ext>
                </a:extLst>
              </a:tr>
              <a:tr h="195707">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Korozyon</a:t>
                      </a:r>
                      <a:r>
                        <a:rPr lang="en-AU" sz="600" dirty="0">
                          <a:effectLst/>
                        </a:rPr>
                        <a:t> </a:t>
                      </a:r>
                      <a:r>
                        <a:rPr lang="en-AU" sz="600" dirty="0" err="1">
                          <a:effectLst/>
                        </a:rPr>
                        <a:t>koruması</a:t>
                      </a:r>
                      <a:r>
                        <a:rPr lang="en-AU" sz="600" dirty="0">
                          <a:effectLst/>
                        </a:rPr>
                        <a:t> (</a:t>
                      </a:r>
                      <a:r>
                        <a:rPr lang="en-AU" sz="600" dirty="0" err="1">
                          <a:effectLst/>
                        </a:rPr>
                        <a:t>Emcor</a:t>
                      </a:r>
                      <a:r>
                        <a:rPr lang="en-AU" sz="600" dirty="0">
                          <a:effectLst/>
                        </a:rPr>
                        <a:t>) DIN 51802</a:t>
                      </a:r>
                    </a:p>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a:effectLst/>
                        </a:rPr>
                        <a:t>0 - 0</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extLst>
                  <a:ext uri="{0D108BD9-81ED-4DB2-BD59-A6C34878D82A}">
                    <a16:rowId xmlns:a16="http://schemas.microsoft.com/office/drawing/2014/main" val="2976665211"/>
                  </a:ext>
                </a:extLst>
              </a:tr>
              <a:tr h="195707">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Yağdan</a:t>
                      </a:r>
                      <a:r>
                        <a:rPr lang="en-AU" sz="600" dirty="0">
                          <a:effectLst/>
                        </a:rPr>
                        <a:t> </a:t>
                      </a:r>
                      <a:r>
                        <a:rPr lang="en-AU" sz="600" dirty="0" err="1">
                          <a:effectLst/>
                        </a:rPr>
                        <a:t>ayrılabilirlik</a:t>
                      </a:r>
                      <a:r>
                        <a:rPr lang="en-AU" sz="600" dirty="0">
                          <a:effectLst/>
                        </a:rPr>
                        <a:t> DIN 51817 - at 40 ° C</a:t>
                      </a:r>
                    </a:p>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  </a:t>
                      </a:r>
                      <a:r>
                        <a:rPr lang="en-AU" sz="600" dirty="0" smtClean="0">
                          <a:effectLst/>
                        </a:rPr>
                        <a:t>- </a:t>
                      </a:r>
                      <a:r>
                        <a:rPr lang="en-AU" sz="600" dirty="0">
                          <a:effectLst/>
                        </a:rPr>
                        <a:t>100 ° </a:t>
                      </a:r>
                      <a:r>
                        <a:rPr lang="en-AU" sz="600" dirty="0" err="1">
                          <a:effectLst/>
                        </a:rPr>
                        <a:t>C’de</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a:effectLst/>
                        </a:rPr>
                        <a:t>%</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0,53 %</a:t>
                      </a:r>
                      <a:endParaRPr lang="en-AU" sz="600">
                        <a:effectLst/>
                      </a:endParaRPr>
                    </a:p>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a:effectLst/>
                        </a:rPr>
                        <a:t>5,01 %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extLst>
                  <a:ext uri="{0D108BD9-81ED-4DB2-BD59-A6C34878D82A}">
                    <a16:rowId xmlns:a16="http://schemas.microsoft.com/office/drawing/2014/main" val="787076799"/>
                  </a:ext>
                </a:extLst>
              </a:tr>
              <a:tr h="97854">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Gürültü</a:t>
                      </a:r>
                      <a:r>
                        <a:rPr lang="en-AU" sz="600" dirty="0">
                          <a:effectLst/>
                        </a:rPr>
                        <a:t> </a:t>
                      </a:r>
                      <a:r>
                        <a:rPr lang="en-AU" sz="600" dirty="0" err="1">
                          <a:effectLst/>
                        </a:rPr>
                        <a:t>sınıfı</a:t>
                      </a:r>
                      <a:r>
                        <a:rPr lang="en-AU" sz="600" dirty="0">
                          <a:effectLst/>
                        </a:rPr>
                        <a:t> (MGG 11)</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nSpc>
                          <a:spcPct val="107000"/>
                        </a:lnSpc>
                        <a:spcAft>
                          <a:spcPts val="0"/>
                        </a:spcAft>
                      </a:pPr>
                      <a:r>
                        <a:rPr lang="tr-TR" sz="6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tc>
                  <a:txBody>
                    <a:bodyPr/>
                    <a:lstStyle/>
                    <a:p>
                      <a:pPr algn="ctr">
                        <a:lnSpc>
                          <a:spcPct val="107000"/>
                        </a:lnSpc>
                        <a:spcAft>
                          <a:spcPts val="0"/>
                        </a:spcAft>
                      </a:pPr>
                      <a:r>
                        <a:rPr lang="tr-TR" sz="600">
                          <a:effectLst/>
                        </a:rPr>
                        <a:t>II/1</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extLst>
                  <a:ext uri="{0D108BD9-81ED-4DB2-BD59-A6C34878D82A}">
                    <a16:rowId xmlns:a16="http://schemas.microsoft.com/office/drawing/2014/main" val="2849356617"/>
                  </a:ext>
                </a:extLst>
              </a:tr>
              <a:tr h="684975">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Dört</a:t>
                      </a:r>
                      <a:r>
                        <a:rPr lang="en-AU" sz="600" dirty="0">
                          <a:effectLst/>
                        </a:rPr>
                        <a:t> </a:t>
                      </a:r>
                      <a:r>
                        <a:rPr lang="en-AU" sz="600" dirty="0" err="1">
                          <a:effectLst/>
                        </a:rPr>
                        <a:t>bilyeli</a:t>
                      </a:r>
                      <a:r>
                        <a:rPr lang="en-AU" sz="600" dirty="0">
                          <a:effectLst/>
                        </a:rPr>
                        <a:t> </a:t>
                      </a:r>
                      <a:r>
                        <a:rPr lang="en-AU" sz="600" dirty="0" err="1">
                          <a:effectLst/>
                        </a:rPr>
                        <a:t>cihaz</a:t>
                      </a:r>
                      <a:r>
                        <a:rPr lang="en-AU" sz="600" dirty="0">
                          <a:effectLst/>
                        </a:rPr>
                        <a:t> T02 (PN-76 / C-04147) </a:t>
                      </a:r>
                      <a:r>
                        <a:rPr lang="en-AU" sz="600" dirty="0" err="1">
                          <a:effectLst/>
                        </a:rPr>
                        <a:t>üzerindeki</a:t>
                      </a:r>
                      <a:r>
                        <a:rPr lang="en-AU" sz="600" dirty="0">
                          <a:effectLst/>
                        </a:rPr>
                        <a:t> teste </a:t>
                      </a:r>
                      <a:r>
                        <a:rPr lang="en-AU" sz="600" dirty="0" err="1">
                          <a:effectLst/>
                        </a:rPr>
                        <a:t>göre</a:t>
                      </a:r>
                      <a:r>
                        <a:rPr lang="en-AU" sz="600" dirty="0">
                          <a:effectLst/>
                        </a:rPr>
                        <a:t> </a:t>
                      </a:r>
                      <a:r>
                        <a:rPr lang="en-AU" sz="600" dirty="0" err="1">
                          <a:effectLst/>
                        </a:rPr>
                        <a:t>yağlama</a:t>
                      </a:r>
                      <a:r>
                        <a:rPr lang="en-AU" sz="600" dirty="0">
                          <a:effectLst/>
                        </a:rPr>
                        <a:t> </a:t>
                      </a:r>
                    </a:p>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dirty="0">
                          <a:effectLst/>
                        </a:rPr>
                        <a:t>- Kaynağa neden olan yük</a:t>
                      </a:r>
                      <a:r>
                        <a:rPr lang="en-AU" sz="600" dirty="0">
                          <a:effectLst/>
                        </a:rPr>
                        <a:t> - </a:t>
                      </a:r>
                      <a:r>
                        <a:rPr lang="en-AU" sz="600" dirty="0" err="1">
                          <a:effectLst/>
                        </a:rPr>
                        <a:t>Pz</a:t>
                      </a:r>
                      <a:endParaRPr lang="en-AU" sz="600" dirty="0">
                        <a:effectLst/>
                      </a:endParaRPr>
                    </a:p>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 </a:t>
                      </a:r>
                      <a:r>
                        <a:rPr lang="tr-TR" sz="600" dirty="0">
                          <a:effectLst/>
                        </a:rPr>
                        <a:t>Aşınma sınırı </a:t>
                      </a:r>
                      <a:r>
                        <a:rPr lang="en-AU" sz="600" dirty="0">
                          <a:effectLst/>
                        </a:rPr>
                        <a:t>- </a:t>
                      </a:r>
                      <a:r>
                        <a:rPr lang="en-AU" sz="600" dirty="0" err="1">
                          <a:effectLst/>
                        </a:rPr>
                        <a:t>Goz</a:t>
                      </a:r>
                      <a:endParaRPr lang="en-AU" sz="600" dirty="0">
                        <a:effectLst/>
                      </a:endParaRPr>
                    </a:p>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 </a:t>
                      </a:r>
                      <a:r>
                        <a:rPr lang="en-AU" sz="600" dirty="0" err="1">
                          <a:effectLst/>
                        </a:rPr>
                        <a:t>Sıkışma</a:t>
                      </a:r>
                      <a:r>
                        <a:rPr lang="en-AU" sz="600" dirty="0">
                          <a:effectLst/>
                        </a:rPr>
                        <a:t> </a:t>
                      </a:r>
                      <a:r>
                        <a:rPr lang="en-AU" sz="600" dirty="0" err="1">
                          <a:effectLst/>
                        </a:rPr>
                        <a:t>yükü</a:t>
                      </a:r>
                      <a:r>
                        <a:rPr lang="en-AU" sz="600" dirty="0">
                          <a:effectLst/>
                        </a:rPr>
                        <a:t> - Pt</a:t>
                      </a:r>
                    </a:p>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 </a:t>
                      </a:r>
                      <a:r>
                        <a:rPr lang="en-AU" sz="600" dirty="0" err="1">
                          <a:effectLst/>
                        </a:rPr>
                        <a:t>Yük</a:t>
                      </a:r>
                      <a:r>
                        <a:rPr lang="en-AU" sz="600" dirty="0">
                          <a:effectLst/>
                        </a:rPr>
                        <a:t> </a:t>
                      </a:r>
                      <a:r>
                        <a:rPr lang="en-AU" sz="600" dirty="0" err="1">
                          <a:effectLst/>
                        </a:rPr>
                        <a:t>aşınma</a:t>
                      </a:r>
                      <a:r>
                        <a:rPr lang="en-AU" sz="600" dirty="0">
                          <a:effectLst/>
                        </a:rPr>
                        <a:t> </a:t>
                      </a:r>
                      <a:r>
                        <a:rPr lang="en-AU" sz="600" dirty="0" err="1">
                          <a:effectLst/>
                        </a:rPr>
                        <a:t>indeksi</a:t>
                      </a:r>
                      <a:r>
                        <a:rPr lang="en-AU" sz="600" dirty="0">
                          <a:effectLst/>
                        </a:rPr>
                        <a:t> - </a:t>
                      </a:r>
                      <a:r>
                        <a:rPr lang="en-AU" sz="600" dirty="0" err="1">
                          <a:effectLst/>
                        </a:rPr>
                        <a:t>lh</a:t>
                      </a:r>
                      <a:endParaRPr lang="en-AU" sz="600" dirty="0">
                        <a:effectLst/>
                      </a:endParaRPr>
                    </a:p>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dirty="0">
                          <a:effectLst/>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 </a:t>
                      </a:r>
                      <a:endParaRPr lang="en-AU" sz="600">
                        <a:effectLst/>
                      </a:endParaRPr>
                    </a:p>
                    <a:p>
                      <a:pPr algn="ctr">
                        <a:lnSpc>
                          <a:spcPct val="107000"/>
                        </a:lnSpc>
                        <a:spcAft>
                          <a:spcPts val="0"/>
                        </a:spcAft>
                      </a:pPr>
                      <a:r>
                        <a:rPr lang="tr-TR" sz="600">
                          <a:effectLst/>
                        </a:rPr>
                        <a:t>daN</a:t>
                      </a:r>
                      <a:endParaRPr lang="en-AU" sz="600">
                        <a:effectLst/>
                      </a:endParaRPr>
                    </a:p>
                    <a:p>
                      <a:pPr algn="ctr">
                        <a:lnSpc>
                          <a:spcPct val="107000"/>
                        </a:lnSpc>
                        <a:spcAft>
                          <a:spcPts val="0"/>
                        </a:spcAft>
                      </a:pPr>
                      <a:r>
                        <a:rPr lang="tr-TR" sz="600">
                          <a:effectLst/>
                        </a:rPr>
                        <a:t>daN/mm²</a:t>
                      </a:r>
                      <a:endParaRPr lang="en-AU" sz="600">
                        <a:effectLst/>
                      </a:endParaRPr>
                    </a:p>
                    <a:p>
                      <a:pPr algn="ctr">
                        <a:lnSpc>
                          <a:spcPct val="107000"/>
                        </a:lnSpc>
                        <a:spcAft>
                          <a:spcPts val="0"/>
                        </a:spcAft>
                      </a:pPr>
                      <a:r>
                        <a:rPr lang="tr-TR" sz="600">
                          <a:effectLst/>
                        </a:rPr>
                        <a:t>daN (kg)</a:t>
                      </a:r>
                      <a:endParaRPr lang="en-AU" sz="600">
                        <a:effectLst/>
                      </a:endParaRPr>
                    </a:p>
                    <a:p>
                      <a:pPr algn="ctr">
                        <a:lnSpc>
                          <a:spcPct val="107000"/>
                        </a:lnSpc>
                        <a:spcAft>
                          <a:spcPts val="0"/>
                        </a:spcAft>
                      </a:pPr>
                      <a:r>
                        <a:rPr lang="tr-TR" sz="600">
                          <a:effectLst/>
                        </a:rPr>
                        <a:t>daN (kg)</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tc>
                  <a:txBody>
                    <a:bodyPr/>
                    <a:lstStyle/>
                    <a:p>
                      <a:pPr algn="ctr">
                        <a:lnSpc>
                          <a:spcPct val="107000"/>
                        </a:lnSpc>
                        <a:spcAft>
                          <a:spcPts val="0"/>
                        </a:spcAft>
                      </a:pPr>
                      <a:r>
                        <a:rPr lang="tr-TR" sz="600">
                          <a:effectLst/>
                        </a:rPr>
                        <a:t> </a:t>
                      </a:r>
                      <a:endParaRPr lang="en-AU" sz="600">
                        <a:effectLst/>
                      </a:endParaRPr>
                    </a:p>
                    <a:p>
                      <a:pPr algn="ctr">
                        <a:lnSpc>
                          <a:spcPct val="107000"/>
                        </a:lnSpc>
                        <a:spcAft>
                          <a:spcPts val="0"/>
                        </a:spcAft>
                      </a:pPr>
                      <a:r>
                        <a:rPr lang="tr-TR" sz="600">
                          <a:effectLst/>
                        </a:rPr>
                        <a:t>450</a:t>
                      </a:r>
                      <a:endParaRPr lang="en-AU" sz="600">
                        <a:effectLst/>
                      </a:endParaRPr>
                    </a:p>
                    <a:p>
                      <a:pPr algn="ctr">
                        <a:lnSpc>
                          <a:spcPct val="107000"/>
                        </a:lnSpc>
                        <a:spcAft>
                          <a:spcPts val="0"/>
                        </a:spcAft>
                      </a:pPr>
                      <a:r>
                        <a:rPr lang="tr-TR" sz="600">
                          <a:effectLst/>
                        </a:rPr>
                        <a:t>352</a:t>
                      </a:r>
                      <a:endParaRPr lang="en-AU" sz="600">
                        <a:effectLst/>
                      </a:endParaRPr>
                    </a:p>
                    <a:p>
                      <a:pPr algn="ctr">
                        <a:lnSpc>
                          <a:spcPct val="107000"/>
                        </a:lnSpc>
                        <a:spcAft>
                          <a:spcPts val="0"/>
                        </a:spcAft>
                      </a:pPr>
                      <a:r>
                        <a:rPr lang="tr-TR" sz="600">
                          <a:effectLst/>
                        </a:rPr>
                        <a:t>295</a:t>
                      </a:r>
                      <a:endParaRPr lang="en-AU" sz="600">
                        <a:effectLst/>
                      </a:endParaRPr>
                    </a:p>
                    <a:p>
                      <a:pPr algn="ctr">
                        <a:lnSpc>
                          <a:spcPct val="107000"/>
                        </a:lnSpc>
                        <a:spcAft>
                          <a:spcPts val="0"/>
                        </a:spcAft>
                      </a:pPr>
                      <a:r>
                        <a:rPr lang="tr-TR" sz="600">
                          <a:effectLst/>
                        </a:rPr>
                        <a:t>64</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extLst>
                  <a:ext uri="{0D108BD9-81ED-4DB2-BD59-A6C34878D82A}">
                    <a16:rowId xmlns:a16="http://schemas.microsoft.com/office/drawing/2014/main" val="2617684746"/>
                  </a:ext>
                </a:extLst>
              </a:tr>
              <a:tr h="195707">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Sıkışmasız</a:t>
                      </a:r>
                      <a:r>
                        <a:rPr lang="en-AU" sz="600" dirty="0">
                          <a:effectLst/>
                        </a:rPr>
                        <a:t> maximum </a:t>
                      </a:r>
                      <a:r>
                        <a:rPr lang="en-AU" sz="600" dirty="0" err="1">
                          <a:effectLst/>
                        </a:rPr>
                        <a:t>yük</a:t>
                      </a:r>
                      <a:r>
                        <a:rPr lang="en-AU" sz="600" dirty="0">
                          <a:effectLst/>
                        </a:rPr>
                        <a:t> (OK) - Timken </a:t>
                      </a:r>
                      <a:r>
                        <a:rPr lang="en-AU" sz="600" dirty="0" err="1">
                          <a:effectLst/>
                        </a:rPr>
                        <a:t>testi</a:t>
                      </a:r>
                      <a:r>
                        <a:rPr lang="en-AU" sz="600" dirty="0">
                          <a:effectLst/>
                        </a:rPr>
                        <a:t> (ASTM D 2509-03'e </a:t>
                      </a:r>
                      <a:r>
                        <a:rPr lang="en-AU" sz="600" dirty="0" err="1">
                          <a:effectLst/>
                        </a:rPr>
                        <a:t>göre</a:t>
                      </a:r>
                      <a:r>
                        <a:rPr lang="en-AU" sz="600" dirty="0">
                          <a:effectLst/>
                        </a:rPr>
                        <a:t>)</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daN (Ibf)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tc>
                  <a:txBody>
                    <a:bodyPr/>
                    <a:lstStyle/>
                    <a:p>
                      <a:pPr algn="ctr">
                        <a:lnSpc>
                          <a:spcPct val="107000"/>
                        </a:lnSpc>
                        <a:spcAft>
                          <a:spcPts val="0"/>
                        </a:spcAft>
                      </a:pPr>
                      <a:r>
                        <a:rPr lang="tr-TR" sz="600">
                          <a:effectLst/>
                        </a:rPr>
                        <a:t>24,4 (55)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extLst>
                  <a:ext uri="{0D108BD9-81ED-4DB2-BD59-A6C34878D82A}">
                    <a16:rowId xmlns:a16="http://schemas.microsoft.com/office/drawing/2014/main" val="1235746374"/>
                  </a:ext>
                </a:extLst>
              </a:tr>
              <a:tr h="195707">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 </a:t>
                      </a:r>
                      <a:r>
                        <a:rPr lang="tr-TR" sz="600" dirty="0">
                          <a:effectLst/>
                        </a:rPr>
                        <a:t>Oksidasyon direnci </a:t>
                      </a:r>
                      <a:r>
                        <a:rPr lang="en-AU" sz="600" dirty="0">
                          <a:effectLst/>
                        </a:rPr>
                        <a:t>DIN 51808 99 ° C / 100 h</a:t>
                      </a:r>
                    </a:p>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tc>
                  <a:txBody>
                    <a:bodyPr/>
                    <a:lstStyle/>
                    <a:p>
                      <a:pPr algn="ctr">
                        <a:lnSpc>
                          <a:spcPct val="107000"/>
                        </a:lnSpc>
                        <a:spcAft>
                          <a:spcPts val="0"/>
                        </a:spcAft>
                      </a:pPr>
                      <a:r>
                        <a:rPr lang="tr-TR" sz="600">
                          <a:effectLst/>
                        </a:rPr>
                        <a:t>0,1 bar</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nchor="ctr"/>
                </a:tc>
                <a:extLst>
                  <a:ext uri="{0D108BD9-81ED-4DB2-BD59-A6C34878D82A}">
                    <a16:rowId xmlns:a16="http://schemas.microsoft.com/office/drawing/2014/main" val="3784472615"/>
                  </a:ext>
                </a:extLst>
              </a:tr>
              <a:tr h="195707">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a:effectLst/>
                        </a:rPr>
                        <a:t>- 30 ° </a:t>
                      </a:r>
                      <a:r>
                        <a:rPr lang="en-AU" sz="600" dirty="0" err="1">
                          <a:effectLst/>
                        </a:rPr>
                        <a:t>C'de</a:t>
                      </a:r>
                      <a:r>
                        <a:rPr lang="en-AU" sz="600" dirty="0">
                          <a:effectLst/>
                        </a:rPr>
                        <a:t> ASTM D 1478 </a:t>
                      </a:r>
                      <a:r>
                        <a:rPr lang="en-AU" sz="600" dirty="0" err="1">
                          <a:effectLst/>
                        </a:rPr>
                        <a:t>başlatma</a:t>
                      </a:r>
                      <a:r>
                        <a:rPr lang="en-AU" sz="600" dirty="0">
                          <a:effectLst/>
                        </a:rPr>
                        <a:t> / </a:t>
                      </a:r>
                      <a:r>
                        <a:rPr lang="en-AU" sz="600" dirty="0" err="1">
                          <a:effectLst/>
                        </a:rPr>
                        <a:t>çalıştırma</a:t>
                      </a:r>
                      <a:r>
                        <a:rPr lang="en-AU" sz="600" dirty="0">
                          <a:effectLst/>
                        </a:rPr>
                        <a:t> </a:t>
                      </a:r>
                      <a:r>
                        <a:rPr lang="en-AU" sz="600" dirty="0" err="1">
                          <a:effectLst/>
                        </a:rPr>
                        <a:t>torku</a:t>
                      </a:r>
                      <a:r>
                        <a:rPr lang="en-AU" sz="600" dirty="0">
                          <a:effectLst/>
                        </a:rPr>
                        <a:t> - 40 ° </a:t>
                      </a:r>
                      <a:r>
                        <a:rPr lang="en-AU" sz="600" dirty="0" err="1">
                          <a:effectLst/>
                        </a:rPr>
                        <a:t>C'de</a:t>
                      </a:r>
                      <a:r>
                        <a:rPr lang="en-AU" sz="600" dirty="0">
                          <a:effectLst/>
                        </a:rPr>
                        <a:t> </a:t>
                      </a:r>
                      <a:r>
                        <a:rPr lang="en-AU" sz="600" dirty="0" err="1">
                          <a:effectLst/>
                        </a:rPr>
                        <a:t>çalıştırma</a:t>
                      </a:r>
                      <a:r>
                        <a:rPr lang="en-AU" sz="600" dirty="0">
                          <a:effectLst/>
                        </a:rPr>
                        <a:t> / </a:t>
                      </a:r>
                      <a:r>
                        <a:rPr lang="en-AU" sz="600" dirty="0" err="1">
                          <a:effectLst/>
                        </a:rPr>
                        <a:t>çalıştırma</a:t>
                      </a:r>
                      <a:r>
                        <a:rPr lang="en-AU" sz="600" dirty="0">
                          <a:effectLst/>
                        </a:rPr>
                        <a:t> </a:t>
                      </a:r>
                      <a:r>
                        <a:rPr lang="en-AU" sz="600" dirty="0" err="1">
                          <a:effectLst/>
                        </a:rPr>
                        <a:t>torku</a:t>
                      </a:r>
                      <a:r>
                        <a:rPr lang="en-AU" sz="600" dirty="0">
                          <a:effectLst/>
                        </a:rPr>
                        <a:t> ASTM D 1478</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305 mNm/37 mNm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305 mNm/37 mNm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extLst>
                  <a:ext uri="{0D108BD9-81ED-4DB2-BD59-A6C34878D82A}">
                    <a16:rowId xmlns:a16="http://schemas.microsoft.com/office/drawing/2014/main" val="4175167912"/>
                  </a:ext>
                </a:extLst>
              </a:tr>
              <a:tr h="391413">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Hız</a:t>
                      </a:r>
                      <a:r>
                        <a:rPr lang="en-AU" sz="600" dirty="0">
                          <a:effectLst/>
                        </a:rPr>
                        <a:t> </a:t>
                      </a:r>
                      <a:r>
                        <a:rPr lang="en-AU" sz="600" dirty="0" err="1">
                          <a:effectLst/>
                        </a:rPr>
                        <a:t>katsayısı</a:t>
                      </a:r>
                      <a:r>
                        <a:rPr lang="en-AU" sz="600" dirty="0">
                          <a:effectLst/>
                        </a:rPr>
                        <a:t> (n x </a:t>
                      </a:r>
                      <a:r>
                        <a:rPr lang="en-AU" sz="600" dirty="0" err="1">
                          <a:effectLst/>
                        </a:rPr>
                        <a:t>dm</a:t>
                      </a:r>
                      <a:r>
                        <a:rPr lang="en-AU" sz="600" dirty="0">
                          <a:effectLst/>
                        </a:rPr>
                        <a:t>)</a:t>
                      </a:r>
                    </a:p>
                    <a:p>
                      <a:pPr algn="l">
                        <a:lnSpc>
                          <a:spcPct val="107000"/>
                        </a:lnSpc>
                        <a:spcAft>
                          <a:spcPts val="0"/>
                        </a:spcAft>
                      </a:pPr>
                      <a:r>
                        <a:rPr lang="tr-TR" sz="600" dirty="0">
                          <a:effectLst/>
                        </a:rPr>
                        <a:t>FE 9-testi DIN 51821 A/1,5/6000-180°C F </a:t>
                      </a:r>
                      <a:r>
                        <a:rPr lang="tr-TR" sz="600" baseline="-25000" dirty="0">
                          <a:effectLst/>
                        </a:rPr>
                        <a:t>10</a:t>
                      </a:r>
                      <a:r>
                        <a:rPr lang="tr-TR" sz="600" dirty="0">
                          <a:effectLst/>
                        </a:rPr>
                        <a:t> </a:t>
                      </a:r>
                      <a:endParaRPr lang="en-AU" sz="600" dirty="0">
                        <a:effectLst/>
                      </a:endParaRPr>
                    </a:p>
                    <a:p>
                      <a:pPr algn="l">
                        <a:lnSpc>
                          <a:spcPct val="107000"/>
                        </a:lnSpc>
                        <a:spcAft>
                          <a:spcPts val="0"/>
                        </a:spcAft>
                      </a:pPr>
                      <a:r>
                        <a:rPr lang="tr-TR" sz="600" dirty="0">
                          <a:effectLst/>
                        </a:rPr>
                        <a:t>FE 9-testi DIN 51821 A/1,5/6000-180°C F </a:t>
                      </a:r>
                      <a:r>
                        <a:rPr lang="tr-TR" sz="600" baseline="-25000" dirty="0">
                          <a:effectLst/>
                        </a:rPr>
                        <a:t>50</a:t>
                      </a:r>
                      <a:r>
                        <a:rPr lang="tr-TR" sz="600" dirty="0">
                          <a:effectLst/>
                        </a:rPr>
                        <a:t> </a:t>
                      </a:r>
                      <a:endParaRPr lang="en-AU" sz="600" dirty="0">
                        <a:effectLst/>
                      </a:endParaRPr>
                    </a:p>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600" dirty="0">
                          <a:effectLst/>
                        </a:rPr>
                        <a:t>FE 1-testi B/1,2/12000-160°C</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1 300 000 </a:t>
                      </a:r>
                      <a:endParaRPr lang="en-AU" sz="600">
                        <a:effectLst/>
                      </a:endParaRPr>
                    </a:p>
                    <a:p>
                      <a:pPr algn="ctr">
                        <a:lnSpc>
                          <a:spcPct val="107000"/>
                        </a:lnSpc>
                        <a:spcAft>
                          <a:spcPts val="0"/>
                        </a:spcAft>
                      </a:pPr>
                      <a:r>
                        <a:rPr lang="tr-TR" sz="600">
                          <a:effectLst/>
                        </a:rPr>
                        <a:t>746,15 saat </a:t>
                      </a:r>
                      <a:endParaRPr lang="en-AU" sz="600">
                        <a:effectLst/>
                      </a:endParaRPr>
                    </a:p>
                    <a:p>
                      <a:pPr algn="ctr">
                        <a:lnSpc>
                          <a:spcPct val="107000"/>
                        </a:lnSpc>
                        <a:spcAft>
                          <a:spcPts val="0"/>
                        </a:spcAft>
                      </a:pPr>
                      <a:r>
                        <a:rPr lang="tr-TR" sz="600">
                          <a:effectLst/>
                        </a:rPr>
                        <a:t>816,67 saat </a:t>
                      </a:r>
                      <a:endParaRPr lang="en-AU" sz="600">
                        <a:effectLst/>
                      </a:endParaRPr>
                    </a:p>
                    <a:p>
                      <a:pPr algn="ctr">
                        <a:lnSpc>
                          <a:spcPct val="107000"/>
                        </a:lnSpc>
                        <a:spcAft>
                          <a:spcPts val="0"/>
                        </a:spcAft>
                      </a:pPr>
                      <a:r>
                        <a:rPr lang="tr-TR" sz="600">
                          <a:effectLst/>
                        </a:rPr>
                        <a:t>&gt; 450 saat</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extLst>
                  <a:ext uri="{0D108BD9-81ED-4DB2-BD59-A6C34878D82A}">
                    <a16:rowId xmlns:a16="http://schemas.microsoft.com/office/drawing/2014/main" val="1289695455"/>
                  </a:ext>
                </a:extLst>
              </a:tr>
              <a:tr h="97854">
                <a:tc>
                  <a:txBody>
                    <a:bodyPr/>
                    <a:lstStyle/>
                    <a:p>
                      <a:pPr marL="342900" lvl="0" indent="-342900" algn="ctr">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a:effectLst/>
                        </a:rPr>
                        <a:t> </a:t>
                      </a:r>
                      <a:endParaRPr lang="en-AU" sz="600">
                        <a:effectLst/>
                        <a:latin typeface="Calibri" panose="020F0502020204030204" pitchFamily="34" charset="0"/>
                        <a:cs typeface="Times New Roman" panose="02020603050405020304" pitchFamily="18" charset="0"/>
                      </a:endParaRPr>
                    </a:p>
                  </a:txBody>
                  <a:tcPr marL="39041" marR="39041" marT="0" marB="0"/>
                </a:tc>
                <a:tc>
                  <a:txBody>
                    <a:bodyPr/>
                    <a:lstStyle/>
                    <a:p>
                      <a:pPr algn="l">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AU" sz="600" dirty="0" err="1">
                          <a:effectLst/>
                        </a:rPr>
                        <a:t>Suya</a:t>
                      </a:r>
                      <a:r>
                        <a:rPr lang="en-AU" sz="600" dirty="0">
                          <a:effectLst/>
                        </a:rPr>
                        <a:t> </a:t>
                      </a:r>
                      <a:r>
                        <a:rPr lang="en-AU" sz="600" dirty="0" err="1">
                          <a:effectLst/>
                        </a:rPr>
                        <a:t>dayanıklılık</a:t>
                      </a:r>
                      <a:r>
                        <a:rPr lang="en-AU" sz="600" dirty="0">
                          <a:effectLst/>
                        </a:rPr>
                        <a:t> DIN 51807</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tc>
                  <a:txBody>
                    <a:bodyPr/>
                    <a:lstStyle/>
                    <a:p>
                      <a:pPr algn="ctr">
                        <a:lnSpc>
                          <a:spcPct val="107000"/>
                        </a:lnSpc>
                        <a:spcAft>
                          <a:spcPts val="0"/>
                        </a:spcAft>
                      </a:pPr>
                      <a:r>
                        <a:rPr lang="tr-TR" sz="600" dirty="0">
                          <a:effectLst/>
                        </a:rPr>
                        <a:t>0 - 90</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41" marR="39041" marT="0" marB="0"/>
                </a:tc>
                <a:extLst>
                  <a:ext uri="{0D108BD9-81ED-4DB2-BD59-A6C34878D82A}">
                    <a16:rowId xmlns:a16="http://schemas.microsoft.com/office/drawing/2014/main" val="4283066592"/>
                  </a:ext>
                </a:extLst>
              </a:tr>
            </a:tbl>
          </a:graphicData>
        </a:graphic>
      </p:graphicFrame>
    </p:spTree>
    <p:extLst>
      <p:ext uri="{BB962C8B-B14F-4D97-AF65-F5344CB8AC3E}">
        <p14:creationId xmlns:p14="http://schemas.microsoft.com/office/powerpoint/2010/main" val="263116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150" y="1197405"/>
            <a:ext cx="9153150" cy="7294305"/>
          </a:xfrm>
          <a:prstGeom prst="rect">
            <a:avLst/>
          </a:prstGeom>
          <a:noFill/>
        </p:spPr>
        <p:txBody>
          <a:bodyPr wrap="square" rtlCol="0">
            <a:spAutoFit/>
          </a:bodyPr>
          <a:lstStyle/>
          <a:p>
            <a:r>
              <a:rPr lang="en-AU" sz="1200"/>
              <a:t>TCTEK 16 ULTRA PROFESSIONAL GRES YAĞI, yeni, yapısında diğerlerinin yanı sıra karmaşık bir lityum koyulaştırıcı ve moleküler bazlı benzersiz bir metal arıtma formülü içeren endüstride kullanım için tasarlanmış istisnai bir üründür.</a:t>
            </a:r>
          </a:p>
          <a:p>
            <a:endParaRPr lang="en-AU" sz="1200"/>
          </a:p>
          <a:p>
            <a:r>
              <a:rPr lang="en-AU" sz="1200"/>
              <a:t>TCTEK 16 ULTRA PROFESSIONAL GRES YAĞI, içerdiği formül, metale moleküler olarak bağlanır, onu iyileştirir ve süper kalıcı bir ağ oluşturur - yüksek sıcaklıklara ve yüksek mekanik strese (aşırı sürtünmeye) dayanıklı moleküler bağ oluşturur.</a:t>
            </a:r>
          </a:p>
          <a:p>
            <a:endParaRPr lang="en-AU" sz="1200"/>
          </a:p>
          <a:p>
            <a:r>
              <a:rPr lang="en-AU" sz="1200"/>
              <a:t>Yüksek dayanıklılığı sayesinde TCTEK 16 ULTRA PROFESSIONAL GRES YAĞI, normal çalışma sırasında ek "yağlama" gerekmeden bakım gerektirmeyen yataklarda da kullanılabilir.</a:t>
            </a:r>
          </a:p>
          <a:p>
            <a:endParaRPr lang="en-AU" sz="1200"/>
          </a:p>
          <a:p>
            <a:r>
              <a:rPr lang="en-AU" sz="1200"/>
              <a:t>Yağlayıcı kimyasal ortamlara karşı stabildir. Yağlayıcı, çalışan rulmanlar için tasarlanmıştır</a:t>
            </a:r>
          </a:p>
          <a:p>
            <a:r>
              <a:rPr lang="en-AU" sz="1200"/>
              <a:t>Yüksek hızlı pompalarda, fanlarda, elektrik motorlarında, kasnaklarda ve diğer birçok cihazda kullanılır.</a:t>
            </a:r>
          </a:p>
          <a:p>
            <a:endParaRPr lang="en-AU" sz="1200"/>
          </a:p>
          <a:p>
            <a:r>
              <a:rPr lang="en-AU" sz="1200"/>
              <a:t>TCTEK 16 ULTRA PROFESSIONAL GRES YAĞI, endüstriyel kullanım için özel olarak tasarlanmış olağanüstü bir profesyonel yağlayıcıdır. Pürüzsüz bir doku, yüksek düşme noktası, yüksek su direnci ve mükemmel kayganlık özellikleri ile karakterizedir.</a:t>
            </a:r>
          </a:p>
          <a:p>
            <a:endParaRPr lang="en-AU" sz="1200"/>
          </a:p>
          <a:p>
            <a:r>
              <a:rPr lang="en-AU" sz="1200"/>
              <a:t>TCTEK 16 ULTRA PROFESYONEL GRES YAĞI, MOLEKÜLER METAL KORUMADIR.</a:t>
            </a:r>
          </a:p>
          <a:p>
            <a:endParaRPr lang="en-AU" sz="1200"/>
          </a:p>
          <a:p>
            <a:r>
              <a:rPr lang="en-AU" sz="1200"/>
              <a:t>TCTEK 16 ULTRA PROFESYONEL GRES YAĞI, sadece aşınmaya maruz kalan bölgeleri yağlamakla kalmaz, aynı zamanda sürtünmenin olduğu yerlerde metal ile bütünleşir.</a:t>
            </a:r>
          </a:p>
          <a:p>
            <a:r>
              <a:rPr lang="en-AU" sz="1200"/>
              <a:t>• -40 °C ile +180 °C arası çalışma sıcaklığı aralığı.</a:t>
            </a:r>
          </a:p>
          <a:p>
            <a:endParaRPr lang="en-AU" sz="1200"/>
          </a:p>
          <a:p>
            <a:r>
              <a:rPr lang="en-AU" sz="1200"/>
              <a:t>TCTEK 16 ULTRA PROFESYONEL GRES YAĞI, şunları sağlar:</a:t>
            </a:r>
          </a:p>
          <a:p>
            <a:r>
              <a:rPr lang="en-AU" sz="1200"/>
              <a:t>• çok iyi korozyon koruması,</a:t>
            </a:r>
          </a:p>
          <a:p>
            <a:r>
              <a:rPr lang="en-AU" sz="1200"/>
              <a:t>• sürtünme katsayısının önemli ölçüde azalması,</a:t>
            </a:r>
          </a:p>
          <a:p>
            <a:r>
              <a:rPr lang="en-AU" sz="1200"/>
              <a:t>• sistemin aşınmasının azaltılması ve tutukluklara karşı koruma,</a:t>
            </a:r>
          </a:p>
          <a:p>
            <a:r>
              <a:rPr lang="en-AU" sz="1200"/>
              <a:t>• işbirliği yapan bileşenlerin gürültü azaltması,</a:t>
            </a:r>
          </a:p>
          <a:p>
            <a:r>
              <a:rPr lang="en-AU" sz="1200"/>
              <a:t>• çok iyi su direnci,</a:t>
            </a:r>
          </a:p>
          <a:p>
            <a:r>
              <a:rPr lang="en-AU" sz="1200"/>
              <a:t>• alt tabakaya daha iyi yapışma.</a:t>
            </a:r>
          </a:p>
          <a:p>
            <a:endParaRPr lang="en-AU" sz="1200"/>
          </a:p>
          <a:p>
            <a:r>
              <a:rPr lang="en-AU" sz="1200"/>
              <a:t>TCTEK 16 ULTRA PROFESSIONAL GRES YAĞI, son derece yüksek verimliliği nedeniyle, aşırı koşullarda çalışan çok sayıda makine ve ekipmanın bulunduğu tesislerde kullanılır: yüksek toz, su, yüksek sıcaklık, dinamik ve aşırı sürtünme.</a:t>
            </a:r>
          </a:p>
          <a:p>
            <a:endParaRPr lang="en-AU" sz="1200"/>
          </a:p>
          <a:p>
            <a:r>
              <a:rPr lang="en-AU" sz="1200"/>
              <a:t>Bunlar şunları içerir:</a:t>
            </a:r>
          </a:p>
          <a:p>
            <a:r>
              <a:rPr lang="en-AU" sz="1200"/>
              <a:t>• Enerji santralleri - termik santraller</a:t>
            </a:r>
          </a:p>
          <a:p>
            <a:r>
              <a:rPr lang="en-AU" sz="1200"/>
              <a:t>• Madencilik makinesi (biçerdöverler)</a:t>
            </a:r>
          </a:p>
          <a:p>
            <a:r>
              <a:rPr lang="en-AU" sz="1200"/>
              <a:t>• Fabrika ve birçok diğer iş yerleri.</a:t>
            </a:r>
          </a:p>
          <a:p>
            <a:endParaRPr lang="en-AU" sz="1200"/>
          </a:p>
          <a:p>
            <a:r>
              <a:rPr lang="en-AU" sz="1200"/>
              <a:t>TCTEK 16 ULTRA PROFESYONEL GRES YAĞI, her türlü yağlayıcılarda dolgu maddesi olarak kullanıldığı gibi, sürtünme düğümlerine direkt uygulama ile de kullanılmaktadır.</a:t>
            </a:r>
            <a:endParaRPr lang="en-AU" sz="1200" dirty="0"/>
          </a:p>
        </p:txBody>
      </p:sp>
      <p:sp>
        <p:nvSpPr>
          <p:cNvPr id="4" name="Metin kutusu 3"/>
          <p:cNvSpPr txBox="1"/>
          <p:nvPr/>
        </p:nvSpPr>
        <p:spPr>
          <a:xfrm>
            <a:off x="0" y="128470"/>
            <a:ext cx="4419295" cy="923330"/>
          </a:xfrm>
          <a:prstGeom prst="rect">
            <a:avLst/>
          </a:prstGeom>
          <a:noFill/>
        </p:spPr>
        <p:txBody>
          <a:bodyPr wrap="square" rtlCol="0">
            <a:spAutoFit/>
          </a:bodyPr>
          <a:lstStyle/>
          <a:p>
            <a:r>
              <a:rPr lang="en-AU" dirty="0"/>
              <a:t>TCTEK 16 PROFESYONEL GRES YAĞI</a:t>
            </a:r>
          </a:p>
          <a:p>
            <a:r>
              <a:rPr lang="en-AU" dirty="0"/>
              <a:t>YÜKSEK HIZLI </a:t>
            </a:r>
            <a:r>
              <a:rPr lang="en-AU" dirty="0" smtClean="0"/>
              <a:t>ELEKTRİK</a:t>
            </a:r>
            <a:r>
              <a:rPr lang="tr-TR" dirty="0"/>
              <a:t> </a:t>
            </a:r>
            <a:r>
              <a:rPr lang="en-AU" dirty="0" smtClean="0"/>
              <a:t>MOTORU</a:t>
            </a:r>
            <a:endParaRPr lang="tr-TR" dirty="0" smtClean="0"/>
          </a:p>
          <a:p>
            <a:r>
              <a:rPr lang="en-AU" dirty="0" smtClean="0"/>
              <a:t>YATAKLARI </a:t>
            </a:r>
            <a:r>
              <a:rPr lang="en-AU" dirty="0"/>
              <a:t>İÇİN YAĞLAYICI</a:t>
            </a:r>
          </a:p>
        </p:txBody>
      </p:sp>
    </p:spTree>
    <p:extLst>
      <p:ext uri="{BB962C8B-B14F-4D97-AF65-F5344CB8AC3E}">
        <p14:creationId xmlns:p14="http://schemas.microsoft.com/office/powerpoint/2010/main" val="7552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a:bodyPr>
          <a:lstStyle/>
          <a:p>
            <a:r>
              <a:rPr lang="tr-TR" dirty="0" smtClean="0"/>
              <a:t>İÇİNDEKİLER</a:t>
            </a:r>
            <a:endParaRPr lang="en-US" dirty="0"/>
          </a:p>
        </p:txBody>
      </p:sp>
      <p:sp>
        <p:nvSpPr>
          <p:cNvPr id="3" name="Content Placeholder 2"/>
          <p:cNvSpPr>
            <a:spLocks noGrp="1"/>
          </p:cNvSpPr>
          <p:nvPr>
            <p:ph idx="1"/>
          </p:nvPr>
        </p:nvSpPr>
        <p:spPr>
          <a:xfrm>
            <a:off x="448965" y="1350109"/>
            <a:ext cx="8246071" cy="3512215"/>
          </a:xfrm>
        </p:spPr>
        <p:txBody>
          <a:bodyPr>
            <a:normAutofit/>
          </a:bodyPr>
          <a:lstStyle/>
          <a:p>
            <a:r>
              <a:rPr lang="tr-TR" sz="2000" b="1" dirty="0" smtClean="0"/>
              <a:t>RAYLI SİSTEMLER TANITIM </a:t>
            </a:r>
            <a:r>
              <a:rPr lang="tr-TR" sz="2000" dirty="0" smtClean="0"/>
              <a:t>(GİRİŞ)</a:t>
            </a:r>
            <a:endParaRPr lang="en-US" sz="2000" dirty="0" smtClean="0"/>
          </a:p>
          <a:p>
            <a:r>
              <a:rPr lang="tr-TR" sz="2000" b="1" dirty="0" smtClean="0"/>
              <a:t>MANTARDA SIRALI KILCAL ÇATLAKLAR </a:t>
            </a:r>
            <a:r>
              <a:rPr lang="tr-TR" sz="2000" dirty="0" smtClean="0"/>
              <a:t>(HEAD CHEKS)</a:t>
            </a:r>
            <a:endParaRPr lang="en-US" sz="2000" dirty="0" smtClean="0"/>
          </a:p>
          <a:p>
            <a:r>
              <a:rPr lang="en-US" sz="2000" b="1" dirty="0" smtClean="0"/>
              <a:t>Engage your Audience</a:t>
            </a:r>
          </a:p>
          <a:p>
            <a:r>
              <a:rPr lang="en-US" sz="2000" b="1" dirty="0" smtClean="0"/>
              <a:t>Capture Audience Attention</a:t>
            </a:r>
          </a:p>
          <a:p>
            <a:endParaRPr lang="en-US" sz="2000" b="1" dirty="0" smtClean="0"/>
          </a:p>
          <a:p>
            <a:endParaRPr lang="en-US" sz="2000" b="1"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 y="128470"/>
            <a:ext cx="4113885" cy="830997"/>
          </a:xfrm>
          <a:prstGeom prst="rect">
            <a:avLst/>
          </a:prstGeom>
          <a:noFill/>
        </p:spPr>
        <p:txBody>
          <a:bodyPr wrap="square" rtlCol="0">
            <a:spAutoFit/>
          </a:bodyPr>
          <a:lstStyle/>
          <a:p>
            <a:r>
              <a:rPr lang="en-AU" sz="1600" b="1" dirty="0"/>
              <a:t>TCTEK 16 ULTRA PROFESYONEL GRES </a:t>
            </a:r>
            <a:r>
              <a:rPr lang="en-AU" sz="1600" b="1" dirty="0" smtClean="0"/>
              <a:t>YAĞI</a:t>
            </a:r>
            <a:endParaRPr lang="en-AU" sz="1600" b="1" dirty="0"/>
          </a:p>
          <a:p>
            <a:r>
              <a:rPr lang="en-AU" sz="1600" b="1" dirty="0" smtClean="0"/>
              <a:t>YÜKSEK </a:t>
            </a:r>
            <a:r>
              <a:rPr lang="en-AU" sz="1600" b="1" dirty="0"/>
              <a:t>HIZLI ELEKTRİK MOTORU </a:t>
            </a:r>
            <a:endParaRPr lang="tr-TR" sz="1600" b="1" dirty="0" smtClean="0"/>
          </a:p>
          <a:p>
            <a:r>
              <a:rPr lang="en-AU" sz="1600" b="1" dirty="0" smtClean="0"/>
              <a:t>YATAKLARI </a:t>
            </a:r>
            <a:r>
              <a:rPr lang="en-AU" sz="1600" b="1" dirty="0"/>
              <a:t>İÇİN YAĞLAYICI</a:t>
            </a:r>
          </a:p>
        </p:txBody>
      </p:sp>
      <p:sp>
        <p:nvSpPr>
          <p:cNvPr id="5" name="Rectangle 1"/>
          <p:cNvSpPr>
            <a:spLocks noChangeArrowheads="1"/>
          </p:cNvSpPr>
          <p:nvPr/>
        </p:nvSpPr>
        <p:spPr bwMode="auto">
          <a:xfrm>
            <a:off x="143555" y="1350110"/>
            <a:ext cx="2137870" cy="58477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tr-TR" altLang="en-US" sz="1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TEKNİK </a:t>
            </a:r>
            <a:r>
              <a:rPr kumimoji="0" lang="tr-TR" altLang="en-US" sz="14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Ö</a:t>
            </a:r>
            <a:r>
              <a:rPr kumimoji="0" lang="tr-TR" altLang="en-US" sz="1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ZELLİKLER</a:t>
            </a:r>
            <a:endParaRPr kumimoji="0" lang="en-AU"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639623461"/>
              </p:ext>
            </p:extLst>
          </p:nvPr>
        </p:nvGraphicFramePr>
        <p:xfrm>
          <a:off x="2765320" y="1350110"/>
          <a:ext cx="6311343" cy="3746836"/>
        </p:xfrm>
        <a:graphic>
          <a:graphicData uri="http://schemas.openxmlformats.org/drawingml/2006/table">
            <a:tbl>
              <a:tblPr firstRow="1" firstCol="1" bandRow="1">
                <a:tableStyleId>{5C22544A-7EE6-4342-B048-85BDC9FD1C3A}</a:tableStyleId>
              </a:tblPr>
              <a:tblGrid>
                <a:gridCol w="397680">
                  <a:extLst>
                    <a:ext uri="{9D8B030D-6E8A-4147-A177-3AD203B41FA5}">
                      <a16:colId xmlns:a16="http://schemas.microsoft.com/office/drawing/2014/main" val="2190112616"/>
                    </a:ext>
                  </a:extLst>
                </a:gridCol>
                <a:gridCol w="3646678">
                  <a:extLst>
                    <a:ext uri="{9D8B030D-6E8A-4147-A177-3AD203B41FA5}">
                      <a16:colId xmlns:a16="http://schemas.microsoft.com/office/drawing/2014/main" val="1135948103"/>
                    </a:ext>
                  </a:extLst>
                </a:gridCol>
                <a:gridCol w="888686">
                  <a:extLst>
                    <a:ext uri="{9D8B030D-6E8A-4147-A177-3AD203B41FA5}">
                      <a16:colId xmlns:a16="http://schemas.microsoft.com/office/drawing/2014/main" val="4002329375"/>
                    </a:ext>
                  </a:extLst>
                </a:gridCol>
                <a:gridCol w="1378299">
                  <a:extLst>
                    <a:ext uri="{9D8B030D-6E8A-4147-A177-3AD203B41FA5}">
                      <a16:colId xmlns:a16="http://schemas.microsoft.com/office/drawing/2014/main" val="2010584956"/>
                    </a:ext>
                  </a:extLst>
                </a:gridCol>
              </a:tblGrid>
              <a:tr h="280838">
                <a:tc>
                  <a:txBody>
                    <a:bodyPr/>
                    <a:lstStyle/>
                    <a:p>
                      <a:pPr algn="ctr">
                        <a:spcAft>
                          <a:spcPts val="0"/>
                        </a:spcAft>
                      </a:pPr>
                      <a:r>
                        <a:rPr lang="tr-TR" sz="1100">
                          <a:effectLst/>
                        </a:rPr>
                        <a:t>NO:</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ÖZEL ÖZELLİKLER, TEST KOŞULLARI</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BİRİM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ÖLÇÜM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3196297787"/>
                  </a:ext>
                </a:extLst>
              </a:tr>
              <a:tr h="154152">
                <a:tc>
                  <a:txBody>
                    <a:bodyPr/>
                    <a:lstStyle/>
                    <a:p>
                      <a:pPr algn="ctr">
                        <a:spcAft>
                          <a:spcPts val="0"/>
                        </a:spcAft>
                      </a:pPr>
                      <a:r>
                        <a:rPr lang="tr-TR" sz="1100">
                          <a:effectLst/>
                        </a:rPr>
                        <a:t>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Renk</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Açık sarı</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3770415577"/>
                  </a:ext>
                </a:extLst>
              </a:tr>
              <a:tr h="154152">
                <a:tc>
                  <a:txBody>
                    <a:bodyPr/>
                    <a:lstStyle/>
                    <a:p>
                      <a:pPr algn="ctr">
                        <a:spcAft>
                          <a:spcPts val="0"/>
                        </a:spcAft>
                      </a:pPr>
                      <a:r>
                        <a:rPr lang="tr-TR" sz="1100">
                          <a:effectLst/>
                        </a:rPr>
                        <a:t>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Yapı</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Homojen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2101303530"/>
                  </a:ext>
                </a:extLst>
              </a:tr>
              <a:tr h="154152">
                <a:tc>
                  <a:txBody>
                    <a:bodyPr/>
                    <a:lstStyle/>
                    <a:p>
                      <a:pPr algn="ctr">
                        <a:spcAft>
                          <a:spcPts val="0"/>
                        </a:spcAft>
                      </a:pPr>
                      <a:r>
                        <a:rPr lang="tr-TR" sz="1100">
                          <a:effectLst/>
                        </a:rPr>
                        <a:t>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Tutarlılık sınıfı</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NLGI</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2</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4152856396"/>
                  </a:ext>
                </a:extLst>
              </a:tr>
              <a:tr h="308305">
                <a:tc>
                  <a:txBody>
                    <a:bodyPr/>
                    <a:lstStyle/>
                    <a:p>
                      <a:pPr algn="ctr">
                        <a:spcAft>
                          <a:spcPts val="0"/>
                        </a:spcAft>
                      </a:pPr>
                      <a:r>
                        <a:rPr lang="tr-TR" sz="1100">
                          <a:effectLst/>
                        </a:rPr>
                        <a:t>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Yoğurulmuş yağlayıcının 25 °C'de, 60 vuruşta nüfuz etmesi (PN-ISO 2137:2011)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mm/10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300 ± 14</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183703118"/>
                  </a:ext>
                </a:extLst>
              </a:tr>
              <a:tr h="154152">
                <a:tc>
                  <a:txBody>
                    <a:bodyPr/>
                    <a:lstStyle/>
                    <a:p>
                      <a:pPr algn="ctr">
                        <a:spcAft>
                          <a:spcPts val="0"/>
                        </a:spcAft>
                      </a:pPr>
                      <a:r>
                        <a:rPr lang="tr-TR" sz="1100">
                          <a:effectLst/>
                        </a:rPr>
                        <a:t>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Damlama noktası (PN-ISO 2176:2011)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°C</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180 ± 9</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3270032645"/>
                  </a:ext>
                </a:extLst>
              </a:tr>
              <a:tr h="154152">
                <a:tc>
                  <a:txBody>
                    <a:bodyPr/>
                    <a:lstStyle/>
                    <a:p>
                      <a:pPr algn="ctr">
                        <a:spcAft>
                          <a:spcPts val="0"/>
                        </a:spcAft>
                      </a:pPr>
                      <a:r>
                        <a:rPr lang="tr-TR" sz="1100">
                          <a:effectLst/>
                        </a:rPr>
                        <a:t>6</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Yoğunlaştırıcı tipi</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Karmaşık lityum</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4288707597"/>
                  </a:ext>
                </a:extLst>
              </a:tr>
              <a:tr h="154152">
                <a:tc>
                  <a:txBody>
                    <a:bodyPr/>
                    <a:lstStyle/>
                    <a:p>
                      <a:pPr algn="ctr">
                        <a:spcAft>
                          <a:spcPts val="0"/>
                        </a:spcAft>
                      </a:pPr>
                      <a:r>
                        <a:rPr lang="tr-TR" sz="1100">
                          <a:effectLst/>
                        </a:rPr>
                        <a:t>7</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Çalışma sıcaklığı aralığı</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°C</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- 40 </a:t>
                      </a:r>
                      <a:r>
                        <a:rPr lang="tr-TR" sz="1100" dirty="0" err="1">
                          <a:effectLst/>
                        </a:rPr>
                        <a:t>až</a:t>
                      </a:r>
                      <a:r>
                        <a:rPr lang="tr-TR" sz="1100" dirty="0">
                          <a:effectLst/>
                        </a:rPr>
                        <a:t> + 180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1803312754"/>
                  </a:ext>
                </a:extLst>
              </a:tr>
              <a:tr h="280838">
                <a:tc>
                  <a:txBody>
                    <a:bodyPr/>
                    <a:lstStyle/>
                    <a:p>
                      <a:pPr algn="ctr">
                        <a:spcAft>
                          <a:spcPts val="0"/>
                        </a:spcAft>
                      </a:pPr>
                      <a:r>
                        <a:rPr lang="tr-TR" sz="1100">
                          <a:effectLst/>
                        </a:rPr>
                        <a:t>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Mineral yağ L-AN 150 - 40 ° C'de baz yağ viskozitesi</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61,2 - 74,8 mm²/</a:t>
                      </a:r>
                      <a:r>
                        <a:rPr lang="tr-TR" sz="1100" dirty="0" err="1">
                          <a:effectLst/>
                        </a:rPr>
                        <a:t>sn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3306888309"/>
                  </a:ext>
                </a:extLst>
              </a:tr>
              <a:tr h="308305">
                <a:tc>
                  <a:txBody>
                    <a:bodyPr/>
                    <a:lstStyle/>
                    <a:p>
                      <a:pPr algn="ctr">
                        <a:spcAft>
                          <a:spcPts val="0"/>
                        </a:spcAft>
                      </a:pPr>
                      <a:r>
                        <a:rPr lang="tr-TR" sz="1100">
                          <a:effectLst/>
                        </a:rPr>
                        <a:t>9</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Yağlayıcı yağının 100 °C'de ayrılması sırasında</a:t>
                      </a:r>
                      <a:endParaRPr lang="en-AU" sz="1100">
                        <a:effectLst/>
                      </a:endParaRPr>
                    </a:p>
                    <a:p>
                      <a:pPr algn="l">
                        <a:spcAft>
                          <a:spcPts val="0"/>
                        </a:spcAft>
                      </a:pPr>
                      <a:r>
                        <a:rPr lang="tr-TR" sz="1100">
                          <a:effectLst/>
                        </a:rPr>
                        <a:t>24 saat (PN-V-04047:2002)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 (m/m)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7,9 ± 1,1</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2207512830"/>
                  </a:ext>
                </a:extLst>
              </a:tr>
              <a:tr h="308305">
                <a:tc>
                  <a:txBody>
                    <a:bodyPr/>
                    <a:lstStyle/>
                    <a:p>
                      <a:pPr algn="ctr">
                        <a:spcAft>
                          <a:spcPts val="0"/>
                        </a:spcAft>
                      </a:pPr>
                      <a:r>
                        <a:rPr lang="tr-TR" sz="1100">
                          <a:effectLst/>
                        </a:rPr>
                        <a:t>10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dirty="0">
                          <a:effectLst/>
                        </a:rPr>
                        <a:t>Dört bilyeli cihaz T02 (PN-C-04147:1976) üzerindeki teste göre yağlama- kaynağa neden olan yük - </a:t>
                      </a:r>
                      <a:r>
                        <a:rPr lang="tr-TR" sz="1100" dirty="0" err="1">
                          <a:effectLst/>
                        </a:rPr>
                        <a:t>Pz</a:t>
                      </a:r>
                      <a:r>
                        <a:rPr lang="tr-TR"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kG</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400 ± 1 derece yük</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1787767057"/>
                  </a:ext>
                </a:extLst>
              </a:tr>
              <a:tr h="308305">
                <a:tc>
                  <a:txBody>
                    <a:bodyPr/>
                    <a:lstStyle/>
                    <a:p>
                      <a:pPr algn="ctr">
                        <a:spcAft>
                          <a:spcPts val="0"/>
                        </a:spcAft>
                      </a:pPr>
                      <a:r>
                        <a:rPr lang="tr-TR" sz="1100">
                          <a:effectLst/>
                        </a:rPr>
                        <a:t>11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Dinamik su ile yıkamaya karşı yağlayıcı direnci (PN-ISO 11009:2011)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 (m/m)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1 ± 2</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3075839261"/>
                  </a:ext>
                </a:extLst>
              </a:tr>
              <a:tr h="308305">
                <a:tc>
                  <a:txBody>
                    <a:bodyPr/>
                    <a:lstStyle/>
                    <a:p>
                      <a:pPr algn="ctr">
                        <a:spcAft>
                          <a:spcPts val="0"/>
                        </a:spcAft>
                      </a:pPr>
                      <a:r>
                        <a:rPr lang="tr-TR" sz="1100">
                          <a:effectLst/>
                        </a:rPr>
                        <a:t>12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Sıkışma maksimum yük (OK) - Timken testi (ASTM D 2509-03'e göre)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daN (Ibf)</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22,2 (50)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3300702027"/>
                  </a:ext>
                </a:extLst>
              </a:tr>
              <a:tr h="308305">
                <a:tc>
                  <a:txBody>
                    <a:bodyPr/>
                    <a:lstStyle/>
                    <a:p>
                      <a:pPr algn="ctr">
                        <a:spcAft>
                          <a:spcPts val="0"/>
                        </a:spcAft>
                      </a:pPr>
                      <a:r>
                        <a:rPr lang="tr-TR" sz="1100">
                          <a:effectLst/>
                        </a:rPr>
                        <a:t>13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a:effectLst/>
                        </a:rPr>
                        <a:t>Sıkışma en düşük yük (SC) - Timken testi (ASTM D 2509-03'e göre)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a:effectLst/>
                        </a:rPr>
                        <a:t>daN (Ibf)</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ctr">
                        <a:spcAft>
                          <a:spcPts val="0"/>
                        </a:spcAft>
                      </a:pPr>
                      <a:r>
                        <a:rPr lang="tr-TR" sz="1100" dirty="0">
                          <a:effectLst/>
                        </a:rPr>
                        <a:t>24,4 (55)</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extLst>
                  <a:ext uri="{0D108BD9-81ED-4DB2-BD59-A6C34878D82A}">
                    <a16:rowId xmlns:a16="http://schemas.microsoft.com/office/drawing/2014/main" val="2389526986"/>
                  </a:ext>
                </a:extLst>
              </a:tr>
              <a:tr h="154152">
                <a:tc>
                  <a:txBody>
                    <a:bodyPr/>
                    <a:lstStyle/>
                    <a:p>
                      <a:pPr algn="ctr">
                        <a:spcAft>
                          <a:spcPts val="0"/>
                        </a:spcAft>
                      </a:pPr>
                      <a:r>
                        <a:rPr lang="tr-TR" sz="1100">
                          <a:effectLst/>
                        </a:rPr>
                        <a:t>14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a:txBody>
                    <a:bodyPr/>
                    <a:lstStyle/>
                    <a:p>
                      <a:pPr algn="l">
                        <a:spcAft>
                          <a:spcPts val="0"/>
                        </a:spcAft>
                      </a:pPr>
                      <a:r>
                        <a:rPr lang="tr-TR" sz="1100" dirty="0">
                          <a:effectLst/>
                        </a:rPr>
                        <a:t>Moleküler bazlı metal arıtma formülleri</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gridSpan="2">
                  <a:txBody>
                    <a:bodyPr/>
                    <a:lstStyle/>
                    <a:p>
                      <a:pPr algn="ctr">
                        <a:spcAft>
                          <a:spcPts val="0"/>
                        </a:spcAft>
                      </a:pPr>
                      <a:r>
                        <a:rPr lang="tr-TR" sz="1100" dirty="0">
                          <a:effectLst/>
                        </a:rPr>
                        <a:t>Teknolojiye göre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8" marR="66118" marT="0" marB="0"/>
                </a:tc>
                <a:tc hMerge="1">
                  <a:txBody>
                    <a:bodyPr/>
                    <a:lstStyle/>
                    <a:p>
                      <a:endParaRPr lang="en-AU"/>
                    </a:p>
                  </a:txBody>
                  <a:tcPr/>
                </a:tc>
                <a:extLst>
                  <a:ext uri="{0D108BD9-81ED-4DB2-BD59-A6C34878D82A}">
                    <a16:rowId xmlns:a16="http://schemas.microsoft.com/office/drawing/2014/main" val="1534731126"/>
                  </a:ext>
                </a:extLst>
              </a:tr>
            </a:tbl>
          </a:graphicData>
        </a:graphic>
      </p:graphicFrame>
      <p:sp>
        <p:nvSpPr>
          <p:cNvPr id="6" name="Metin kutusu 5"/>
          <p:cNvSpPr txBox="1"/>
          <p:nvPr/>
        </p:nvSpPr>
        <p:spPr>
          <a:xfrm>
            <a:off x="143555" y="3793390"/>
            <a:ext cx="2443280" cy="646331"/>
          </a:xfrm>
          <a:prstGeom prst="rect">
            <a:avLst/>
          </a:prstGeom>
          <a:noFill/>
        </p:spPr>
        <p:txBody>
          <a:bodyPr wrap="square" rtlCol="0">
            <a:spAutoFit/>
          </a:bodyPr>
          <a:lstStyle/>
          <a:p>
            <a:r>
              <a:rPr lang="tr-TR" b="1" dirty="0" smtClean="0"/>
              <a:t>KISA DÖNEM </a:t>
            </a:r>
            <a:r>
              <a:rPr lang="tr-TR" b="1" dirty="0"/>
              <a:t>+220°C</a:t>
            </a:r>
          </a:p>
          <a:p>
            <a:endParaRPr lang="en-AU" dirty="0"/>
          </a:p>
        </p:txBody>
      </p:sp>
    </p:spTree>
    <p:extLst>
      <p:ext uri="{BB962C8B-B14F-4D97-AF65-F5344CB8AC3E}">
        <p14:creationId xmlns:p14="http://schemas.microsoft.com/office/powerpoint/2010/main" val="407486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8470"/>
            <a:ext cx="6108200" cy="763525"/>
          </a:xfrm>
        </p:spPr>
        <p:txBody>
          <a:bodyPr>
            <a:normAutofit/>
          </a:bodyPr>
          <a:lstStyle/>
          <a:p>
            <a:pPr algn="l"/>
            <a:r>
              <a:rPr lang="tr-TR" dirty="0" smtClean="0"/>
              <a:t>RAYLI SİSTEMLERİ TANITIM</a:t>
            </a:r>
            <a:endParaRPr lang="en-US" dirty="0"/>
          </a:p>
        </p:txBody>
      </p:sp>
      <p:sp>
        <p:nvSpPr>
          <p:cNvPr id="5" name="Content Placeholder 4"/>
          <p:cNvSpPr>
            <a:spLocks noGrp="1"/>
          </p:cNvSpPr>
          <p:nvPr>
            <p:ph idx="1"/>
          </p:nvPr>
        </p:nvSpPr>
        <p:spPr>
          <a:xfrm>
            <a:off x="-9149" y="739290"/>
            <a:ext cx="7787954" cy="4404209"/>
          </a:xfrm>
        </p:spPr>
        <p:txBody>
          <a:bodyPr>
            <a:normAutofit/>
          </a:bodyPr>
          <a:lstStyle/>
          <a:p>
            <a:pPr marL="0" indent="0">
              <a:buNone/>
            </a:pPr>
            <a:r>
              <a:rPr lang="tr-TR" sz="1400" b="1" noProof="1" smtClean="0"/>
              <a:t>Giriş</a:t>
            </a:r>
          </a:p>
          <a:p>
            <a:pPr marL="0" indent="0">
              <a:buNone/>
            </a:pPr>
            <a:r>
              <a:rPr lang="tr-TR" sz="1400" noProof="1" smtClean="0"/>
              <a:t>Son yıllarda demiryolu taşımacılığında artan hız ve yükle beraber raylarda oluşabilecek hataların  önceden tespit edilmesi ve belirtilerin periyodik kontrolleri daha büyük bir önem kazanmıştır.</a:t>
            </a:r>
          </a:p>
          <a:p>
            <a:pPr marL="0" indent="0">
              <a:buNone/>
            </a:pPr>
            <a:r>
              <a:rPr lang="tr-TR" sz="1400" noProof="1" smtClean="0"/>
              <a:t>Bu  kapsamda tahribatsız muayene yöntemleri büyük önem arz etmektedir. Hataların tespit edilebilmesi ve düzenli takibi hem demiryolu taşımacılığının güvenliğini arttırırken hem de bakım maliyetlerinde düşüş sağlamaktadır.</a:t>
            </a:r>
          </a:p>
          <a:p>
            <a:pPr marL="0" indent="0">
              <a:buNone/>
            </a:pPr>
            <a:r>
              <a:rPr lang="tr-TR" sz="1400" noProof="1" smtClean="0"/>
              <a:t>Raylarda en büyük problemlerden biri ray-teker temasından kaynaklı yorulma çatlaklarıdır. Bunların erken aşamada tespit edilmesi ve ray kırılmadan önce önlem faaliyetlerinin (taşlama) alınması büyük önem arz etmektedir. Ayrıca kaynak bölgeleri rayların en problemli bölgeleridir. Buralarda da meydana gelen aşınmalar ve çatlakların erken tespiti çok önemlidir.</a:t>
            </a:r>
          </a:p>
          <a:p>
            <a:pPr marL="0" indent="0">
              <a:buNone/>
            </a:pPr>
            <a:r>
              <a:rPr lang="tr-TR" sz="1400" noProof="1" smtClean="0"/>
              <a:t>Demiryolu raylarının kontrolünde birçok tahribatsız muayene metodu kullanılmaktadır. Bu çalışmanın amacı işletme altında bulunan demiryolu raylarında en çok uygulama alanı bulan hasarsız muayene yöntemleri hakkında genel bir bilgi vermektir.</a:t>
            </a:r>
          </a:p>
          <a:p>
            <a:pPr marL="0" indent="0">
              <a:buNone/>
            </a:pPr>
            <a:endParaRPr lang="tr-TR" sz="1800" noProof="1" smtClean="0"/>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093365" cy="763525"/>
          </a:xfrm>
        </p:spPr>
        <p:txBody>
          <a:bodyPr>
            <a:normAutofit/>
          </a:bodyPr>
          <a:lstStyle/>
          <a:p>
            <a:r>
              <a:rPr lang="tr-TR" sz="2200" b="1" dirty="0" smtClean="0"/>
              <a:t>MANTARDA SIRALI KILCAL ÇATLAKLAR</a:t>
            </a:r>
            <a:r>
              <a:rPr lang="tr-TR" dirty="0" smtClean="0"/>
              <a:t/>
            </a:r>
            <a:br>
              <a:rPr lang="tr-TR" dirty="0" smtClean="0"/>
            </a:br>
            <a:r>
              <a:rPr lang="tr-TR" sz="2000" b="1" dirty="0" smtClean="0"/>
              <a:t>(HEAD CHECKS)</a:t>
            </a:r>
            <a:endParaRPr lang="en-US" sz="2000" b="1" dirty="0"/>
          </a:p>
        </p:txBody>
      </p:sp>
      <p:sp>
        <p:nvSpPr>
          <p:cNvPr id="10" name="İçerik Yer Tutucusu 9"/>
          <p:cNvSpPr>
            <a:spLocks noGrp="1"/>
          </p:cNvSpPr>
          <p:nvPr>
            <p:ph sz="half" idx="2"/>
          </p:nvPr>
        </p:nvSpPr>
        <p:spPr>
          <a:xfrm>
            <a:off x="0" y="1350110"/>
            <a:ext cx="7015280" cy="3970329"/>
          </a:xfrm>
        </p:spPr>
        <p:txBody>
          <a:bodyPr>
            <a:noAutofit/>
          </a:bodyPr>
          <a:lstStyle/>
          <a:p>
            <a:pPr marL="0" indent="0" algn="l">
              <a:buNone/>
            </a:pPr>
            <a:r>
              <a:rPr lang="tr-TR" sz="1400" dirty="0" smtClean="0"/>
              <a:t>Bu tip çatlaklarla çoğunlukla gidiş yönünde, </a:t>
            </a:r>
            <a:r>
              <a:rPr lang="tr-TR" sz="1400" dirty="0" err="1" smtClean="0"/>
              <a:t>kurpların</a:t>
            </a:r>
            <a:r>
              <a:rPr lang="tr-TR" sz="1400" dirty="0" smtClean="0"/>
              <a:t> dış raylarının yuvarlanma yüzeyinde karşılaşılır. Modern demiryolu taşımacılığında bakım masraflarının yükselmesinde önemli bir faktördür. </a:t>
            </a:r>
          </a:p>
          <a:p>
            <a:pPr marL="0" indent="0" algn="l">
              <a:buNone/>
            </a:pPr>
            <a:r>
              <a:rPr lang="tr-TR" sz="1400" dirty="0" smtClean="0"/>
              <a:t>Ray malzemesinin periyodik plastik deformasyonu sonucu meydana gelirler. Ray/Teker temas yüzeyinde meydana gelen basma ve kayma gerilmelerinin bir ürünüdür. </a:t>
            </a:r>
          </a:p>
          <a:p>
            <a:pPr marL="0" indent="0" algn="l">
              <a:buNone/>
            </a:pPr>
            <a:r>
              <a:rPr lang="tr-TR" sz="1400" dirty="0" smtClean="0"/>
              <a:t>Kayma gerilmelerinin, malzemenin akma dayancını aşmasından dolayı deformasyon gerçekleşir. Bunlar bölgesel koşullara ve ray kalitesine göre 0,5 ila 10 mm arasında boyutlara sahip olan birbirine paralel uzanan çatlaklardır. Gelişimleri üç aşamada incelenir. </a:t>
            </a:r>
          </a:p>
          <a:p>
            <a:pPr marL="0" indent="0" algn="l">
              <a:buNone/>
            </a:pPr>
            <a:r>
              <a:rPr lang="tr-TR" sz="1400" dirty="0" smtClean="0"/>
              <a:t>İlk aşama çatlak oluşum mekanizmasıdır. Bunu, çatlakların neredeyse aynı hızla ilerlediği ve ray mantarının iç yüzeyine doğru 15° ve 30° arasında açıyla yayıldığı İkinci aşama takip eder. </a:t>
            </a:r>
          </a:p>
          <a:p>
            <a:pPr marL="0" indent="0" algn="l">
              <a:buNone/>
            </a:pPr>
            <a:r>
              <a:rPr lang="tr-TR" sz="1400" dirty="0" smtClean="0"/>
              <a:t>Son aşamada ise çatlaklar yatay ve dikey dallanmalar verir ve böylelikle çatlakların yayılma hızı ciddi manada artış gösterir. </a:t>
            </a:r>
          </a:p>
          <a:p>
            <a:pPr marL="0" indent="0" algn="l">
              <a:buNone/>
            </a:pPr>
            <a:r>
              <a:rPr lang="tr-TR" sz="1400" dirty="0" smtClean="0"/>
              <a:t>Çatlak derinliği başlarda milimetrenin onda biri büyüklüğündedir, fakat hata bölgelerinin taşlanmaması durumunda çatlak boyutları ciddi derecede artış göstermektedir. Bu da kılcal çatlakların birleşmesine, devamında ise rayın kırılmasına kadar gidebilmektedir.</a:t>
            </a:r>
          </a:p>
          <a:p>
            <a:pPr marL="0" indent="0" algn="l">
              <a:buNone/>
            </a:pPr>
            <a:endParaRPr lang="tr-TR" sz="14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6130" y="2113635"/>
            <a:ext cx="2137870" cy="1583786"/>
          </a:xfrm>
          <a:prstGeom prst="rect">
            <a:avLst/>
          </a:prstGeom>
        </p:spPr>
      </p:pic>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397" y="3993908"/>
            <a:ext cx="1418883" cy="1109012"/>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681" y="3993908"/>
            <a:ext cx="1319217" cy="107579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74" y="3956204"/>
            <a:ext cx="1306637" cy="1058826"/>
          </a:xfrm>
          <a:prstGeom prst="rect">
            <a:avLst/>
          </a:prstGeom>
        </p:spPr>
      </p:pic>
      <p:sp>
        <p:nvSpPr>
          <p:cNvPr id="4" name="Title 3"/>
          <p:cNvSpPr>
            <a:spLocks noGrp="1"/>
          </p:cNvSpPr>
          <p:nvPr>
            <p:ph type="title"/>
          </p:nvPr>
        </p:nvSpPr>
        <p:spPr>
          <a:xfrm>
            <a:off x="0" y="48477"/>
            <a:ext cx="8093365" cy="763525"/>
          </a:xfrm>
        </p:spPr>
        <p:txBody>
          <a:bodyPr>
            <a:normAutofit/>
          </a:bodyPr>
          <a:lstStyle/>
          <a:p>
            <a:r>
              <a:rPr lang="tr-TR" sz="2200" b="1" dirty="0" smtClean="0"/>
              <a:t>MANTARDA SIRALI KILCAL ÇATLAKLAR</a:t>
            </a:r>
            <a:r>
              <a:rPr lang="tr-TR" dirty="0" smtClean="0"/>
              <a:t/>
            </a:r>
            <a:br>
              <a:rPr lang="tr-TR" dirty="0" smtClean="0"/>
            </a:br>
            <a:r>
              <a:rPr lang="tr-TR" sz="2000" b="1" dirty="0" smtClean="0"/>
              <a:t>(HEAD CHECKS)</a:t>
            </a:r>
            <a:endParaRPr lang="en-US" sz="2000" b="1" dirty="0"/>
          </a:p>
        </p:txBody>
      </p:sp>
      <p:sp>
        <p:nvSpPr>
          <p:cNvPr id="10" name="İçerik Yer Tutucusu 9"/>
          <p:cNvSpPr>
            <a:spLocks noGrp="1"/>
          </p:cNvSpPr>
          <p:nvPr>
            <p:ph sz="half" idx="2"/>
          </p:nvPr>
        </p:nvSpPr>
        <p:spPr>
          <a:xfrm>
            <a:off x="-16365" y="718183"/>
            <a:ext cx="2612348" cy="3514282"/>
          </a:xfrm>
        </p:spPr>
        <p:txBody>
          <a:bodyPr>
            <a:noAutofit/>
          </a:bodyPr>
          <a:lstStyle/>
          <a:p>
            <a:pPr marL="0" indent="0" algn="l">
              <a:buNone/>
            </a:pPr>
            <a:r>
              <a:rPr lang="tr-TR" sz="1400" b="1" dirty="0" smtClean="0">
                <a:solidFill>
                  <a:schemeClr val="accent2"/>
                </a:solidFill>
              </a:rPr>
              <a:t>EZİLME </a:t>
            </a:r>
            <a:r>
              <a:rPr lang="tr-TR" sz="1400" b="1" dirty="0">
                <a:solidFill>
                  <a:schemeClr val="accent2"/>
                </a:solidFill>
              </a:rPr>
              <a:t>(</a:t>
            </a:r>
            <a:r>
              <a:rPr lang="tr-TR" sz="1400" b="1" dirty="0" err="1">
                <a:solidFill>
                  <a:schemeClr val="accent2"/>
                </a:solidFill>
              </a:rPr>
              <a:t>Squats</a:t>
            </a:r>
            <a:r>
              <a:rPr lang="tr-TR" sz="1400" b="1" dirty="0">
                <a:solidFill>
                  <a:schemeClr val="accent2"/>
                </a:solidFill>
              </a:rPr>
              <a:t>)</a:t>
            </a:r>
          </a:p>
          <a:p>
            <a:pPr marL="0" indent="0" algn="l">
              <a:buNone/>
            </a:pPr>
            <a:r>
              <a:rPr lang="tr-TR" sz="1100" dirty="0" err="1"/>
              <a:t>Squat</a:t>
            </a:r>
            <a:r>
              <a:rPr lang="tr-TR" sz="1100" dirty="0"/>
              <a:t> ray yüzeyinin altında veya yuvarlanma temas bölgesinde yatay bir düzlemde uzanan bir </a:t>
            </a:r>
          </a:p>
          <a:p>
            <a:pPr marL="0" indent="0" algn="l">
              <a:buNone/>
            </a:pPr>
            <a:r>
              <a:rPr lang="tr-TR" sz="1100" dirty="0"/>
              <a:t>yuvarlanma temas yorulma çatlağıdır. (RCF) ve yuvarlanma yüzeyinde çökmeye yol açar. </a:t>
            </a:r>
          </a:p>
          <a:p>
            <a:pPr marL="0" indent="0" algn="l">
              <a:buNone/>
            </a:pPr>
            <a:r>
              <a:rPr lang="tr-TR" sz="1100" dirty="0" err="1"/>
              <a:t>Squat</a:t>
            </a:r>
            <a:r>
              <a:rPr lang="tr-TR" sz="1100" dirty="0"/>
              <a:t> başlarda kara bir leke gibi görünürken, ilerlediğinde kavisli veya v şeklinde görünür. Malzemenin plastik deformasyona uğramasından dolayı meydana gelir. Genel olarak bu tip çatlaklar yuvarlanma yüzeyine sabit bir açıyla ray mantarının içine doğru yayılırlar.</a:t>
            </a:r>
          </a:p>
          <a:p>
            <a:pPr marL="0" indent="0" algn="l">
              <a:buNone/>
            </a:pPr>
            <a:r>
              <a:rPr lang="tr-TR" sz="1100" dirty="0"/>
              <a:t>Çatlak derinliği 3 mm’den 5 mm’ye kadar ulaşabilmektedir ve zamanında tespit edilmezse rayın kırılmasına neden olmaktadır.</a:t>
            </a:r>
          </a:p>
          <a:p>
            <a:pPr marL="0" indent="0" algn="l">
              <a:buNone/>
            </a:pPr>
            <a:endParaRPr lang="tr-TR" sz="1100" dirty="0"/>
          </a:p>
        </p:txBody>
      </p:sp>
      <p:sp>
        <p:nvSpPr>
          <p:cNvPr id="5" name="Dikdörtgen 4"/>
          <p:cNvSpPr/>
          <p:nvPr/>
        </p:nvSpPr>
        <p:spPr>
          <a:xfrm>
            <a:off x="2583357" y="714298"/>
            <a:ext cx="2901395" cy="3354765"/>
          </a:xfrm>
          <a:prstGeom prst="rect">
            <a:avLst/>
          </a:prstGeom>
        </p:spPr>
        <p:txBody>
          <a:bodyPr wrap="square">
            <a:spAutoFit/>
          </a:bodyPr>
          <a:lstStyle/>
          <a:p>
            <a:r>
              <a:rPr lang="tr-TR" sz="1400" b="1" dirty="0" smtClean="0">
                <a:solidFill>
                  <a:schemeClr val="accent2"/>
                </a:solidFill>
              </a:rPr>
              <a:t>KABUK ATMA (</a:t>
            </a:r>
            <a:r>
              <a:rPr lang="tr-TR" sz="1400" b="1" dirty="0" err="1" smtClean="0">
                <a:solidFill>
                  <a:schemeClr val="accent2"/>
                </a:solidFill>
              </a:rPr>
              <a:t>Shelling</a:t>
            </a:r>
            <a:r>
              <a:rPr lang="tr-TR" sz="1400" b="1" dirty="0" smtClean="0">
                <a:solidFill>
                  <a:schemeClr val="accent2"/>
                </a:solidFill>
              </a:rPr>
              <a:t>)</a:t>
            </a:r>
          </a:p>
          <a:p>
            <a:endParaRPr lang="tr-TR" sz="1100" dirty="0" smtClean="0">
              <a:solidFill>
                <a:schemeClr val="tx2"/>
              </a:solidFill>
            </a:endParaRPr>
          </a:p>
          <a:p>
            <a:r>
              <a:rPr lang="tr-TR" sz="1100" dirty="0" smtClean="0">
                <a:solidFill>
                  <a:schemeClr val="tx2"/>
                </a:solidFill>
              </a:rPr>
              <a:t>Ağırlıklı olarak </a:t>
            </a:r>
            <a:r>
              <a:rPr lang="tr-TR" sz="1100" dirty="0" err="1" smtClean="0">
                <a:solidFill>
                  <a:schemeClr val="tx2"/>
                </a:solidFill>
              </a:rPr>
              <a:t>kurplarda</a:t>
            </a:r>
            <a:r>
              <a:rPr lang="tr-TR" sz="1100" dirty="0" smtClean="0">
                <a:solidFill>
                  <a:schemeClr val="tx2"/>
                </a:solidFill>
              </a:rPr>
              <a:t> dış rayda görünen karakteristik bir yuvarlanma temas yorulma kusurudur. Bu hatanın oluşumu esnasında ray yüzeyi yönünde mantarın içine doğru çatlaklar ilerler ve bunlar yuvarlanmanın aktif olduğu yüzeylerde uzunlamasına, üretime bağlı kopmalara ve yuvarlanma yüzeyinde bölgesel çökmelere sebep olmaktadır. </a:t>
            </a:r>
          </a:p>
          <a:p>
            <a:r>
              <a:rPr lang="tr-TR" sz="1100" dirty="0" smtClean="0">
                <a:solidFill>
                  <a:schemeClr val="tx2"/>
                </a:solidFill>
              </a:rPr>
              <a:t>Çatlak büyümesi aktif yüzeyde yatay yönde olmaktadır ve bu hata düzensiz aralıklara sahip, siyah ve uzunlamasına lekeler olarak görünürler. </a:t>
            </a:r>
          </a:p>
          <a:p>
            <a:r>
              <a:rPr lang="tr-TR" sz="1100" dirty="0" err="1" smtClean="0">
                <a:solidFill>
                  <a:schemeClr val="tx2"/>
                </a:solidFill>
              </a:rPr>
              <a:t>Karbit</a:t>
            </a:r>
            <a:r>
              <a:rPr lang="tr-TR" sz="1100" dirty="0" smtClean="0">
                <a:solidFill>
                  <a:schemeClr val="tx2"/>
                </a:solidFill>
              </a:rPr>
              <a:t>, oksit ve </a:t>
            </a:r>
            <a:r>
              <a:rPr lang="tr-TR" sz="1100" dirty="0" err="1" smtClean="0">
                <a:solidFill>
                  <a:schemeClr val="tx2"/>
                </a:solidFill>
              </a:rPr>
              <a:t>nitrit</a:t>
            </a:r>
            <a:r>
              <a:rPr lang="tr-TR" sz="1100" dirty="0" smtClean="0">
                <a:solidFill>
                  <a:schemeClr val="tx2"/>
                </a:solidFill>
              </a:rPr>
              <a:t> gibi metalik olmayan kalıntılar kabuklanmada çatlakların oluşumunu tetiklemektedir. </a:t>
            </a:r>
          </a:p>
          <a:p>
            <a:r>
              <a:rPr lang="tr-TR" sz="1100" dirty="0" smtClean="0">
                <a:solidFill>
                  <a:schemeClr val="tx2"/>
                </a:solidFill>
              </a:rPr>
              <a:t>Genel olarak kabuklanma hatası blok döküm yöntemi ile üretilmiş raylarda görülmektedir.</a:t>
            </a:r>
            <a:endParaRPr lang="tr-TR" sz="1100" dirty="0">
              <a:solidFill>
                <a:schemeClr val="tx2"/>
              </a:solidFill>
            </a:endParaRPr>
          </a:p>
        </p:txBody>
      </p:sp>
      <p:sp>
        <p:nvSpPr>
          <p:cNvPr id="6" name="Dikdörtgen 5"/>
          <p:cNvSpPr/>
          <p:nvPr/>
        </p:nvSpPr>
        <p:spPr>
          <a:xfrm>
            <a:off x="5484752" y="714504"/>
            <a:ext cx="3646621" cy="3385542"/>
          </a:xfrm>
          <a:prstGeom prst="rect">
            <a:avLst/>
          </a:prstGeom>
        </p:spPr>
        <p:txBody>
          <a:bodyPr wrap="square">
            <a:spAutoFit/>
          </a:bodyPr>
          <a:lstStyle/>
          <a:p>
            <a:r>
              <a:rPr lang="tr-TR" sz="1600" b="1" dirty="0" smtClean="0">
                <a:solidFill>
                  <a:schemeClr val="accent2"/>
                </a:solidFill>
              </a:rPr>
              <a:t>ONDÜLASYON (</a:t>
            </a:r>
            <a:r>
              <a:rPr lang="tr-TR" sz="1600" b="1" dirty="0" err="1" smtClean="0">
                <a:solidFill>
                  <a:schemeClr val="accent2"/>
                </a:solidFill>
              </a:rPr>
              <a:t>Corrugation</a:t>
            </a:r>
            <a:r>
              <a:rPr lang="tr-TR" sz="1600" b="1" dirty="0" smtClean="0">
                <a:solidFill>
                  <a:schemeClr val="accent2"/>
                </a:solidFill>
              </a:rPr>
              <a:t>)</a:t>
            </a:r>
          </a:p>
          <a:p>
            <a:r>
              <a:rPr lang="tr-TR" sz="1100" dirty="0" smtClean="0">
                <a:solidFill>
                  <a:schemeClr val="tx2"/>
                </a:solidFill>
              </a:rPr>
              <a:t>Ray yüzeyinin dalgalı bir biçimde aşınmasıdır. Ray yüzeyinin neredeyse periyodik bir düzgün olmama durumu olarak görünmesidir ve dalga boyları 20 ila 80 mm arasındadır. Derinliği ise 0,01 ila 0,4 mm arasında değişmektedir. Bu değer dalga boyu ile orantılıdır. </a:t>
            </a:r>
            <a:r>
              <a:rPr lang="tr-TR" sz="1100" dirty="0" err="1" smtClean="0">
                <a:solidFill>
                  <a:schemeClr val="tx2"/>
                </a:solidFill>
              </a:rPr>
              <a:t>Ondülasyon</a:t>
            </a:r>
            <a:r>
              <a:rPr lang="tr-TR" sz="1100" dirty="0" smtClean="0">
                <a:solidFill>
                  <a:schemeClr val="tx2"/>
                </a:solidFill>
              </a:rPr>
              <a:t> trenin </a:t>
            </a:r>
            <a:r>
              <a:rPr lang="tr-TR" sz="1100" dirty="0" err="1" smtClean="0">
                <a:solidFill>
                  <a:schemeClr val="tx2"/>
                </a:solidFill>
              </a:rPr>
              <a:t>sinüsoidal</a:t>
            </a:r>
            <a:r>
              <a:rPr lang="tr-TR" sz="1100" dirty="0" smtClean="0">
                <a:solidFill>
                  <a:schemeClr val="tx2"/>
                </a:solidFill>
              </a:rPr>
              <a:t> seyir ettiği durumlarda sık gözlemlenir. Ray teker temas alanında oluşan dinamik yüklerin bir sonucudur ve malzeme dönüşümü ve aşınma sonucu malzemenin yontulması ile karşılıklı bir ilişki içindedir. Ray ve tekerin temas bölgesinde kayma sonucu bölgesele ısınma ile rayın yuvarlanma yüzeyinde malzeme dönüşümü gerçekleşir ve bunun sonucu olarak rayın o bölgesinde ana metale göre 3 kat fazla bir sertlik elde edilmiş </a:t>
            </a:r>
            <a:r>
              <a:rPr lang="tr-TR" sz="1100" dirty="0" err="1" smtClean="0">
                <a:solidFill>
                  <a:schemeClr val="tx2"/>
                </a:solidFill>
              </a:rPr>
              <a:t>olur.Bu</a:t>
            </a:r>
            <a:r>
              <a:rPr lang="tr-TR" sz="1100" dirty="0" smtClean="0">
                <a:solidFill>
                  <a:schemeClr val="tx2"/>
                </a:solidFill>
              </a:rPr>
              <a:t> bölgeler beyaz tabaka (</a:t>
            </a:r>
            <a:r>
              <a:rPr lang="tr-TR" sz="1100" dirty="0" err="1" smtClean="0">
                <a:solidFill>
                  <a:schemeClr val="tx2"/>
                </a:solidFill>
              </a:rPr>
              <a:t>white</a:t>
            </a:r>
            <a:r>
              <a:rPr lang="tr-TR" sz="1100" dirty="0" smtClean="0">
                <a:solidFill>
                  <a:schemeClr val="tx2"/>
                </a:solidFill>
              </a:rPr>
              <a:t> </a:t>
            </a:r>
            <a:r>
              <a:rPr lang="tr-TR" sz="1100" dirty="0" err="1" smtClean="0">
                <a:solidFill>
                  <a:schemeClr val="tx2"/>
                </a:solidFill>
              </a:rPr>
              <a:t>etching</a:t>
            </a:r>
            <a:r>
              <a:rPr lang="tr-TR" sz="1100" dirty="0" smtClean="0">
                <a:solidFill>
                  <a:schemeClr val="tx2"/>
                </a:solidFill>
              </a:rPr>
              <a:t> </a:t>
            </a:r>
            <a:r>
              <a:rPr lang="tr-TR" sz="1100" dirty="0" err="1" smtClean="0">
                <a:solidFill>
                  <a:schemeClr val="tx2"/>
                </a:solidFill>
              </a:rPr>
              <a:t>layer</a:t>
            </a:r>
            <a:r>
              <a:rPr lang="tr-TR" sz="1100" dirty="0" smtClean="0">
                <a:solidFill>
                  <a:schemeClr val="tx2"/>
                </a:solidFill>
              </a:rPr>
              <a:t>) olarak isimlendirilirler. Bu beyaz tabakalar ile taşlama sonucu da karşılaşılabilmektedir. Bu bölgelerin yapısı </a:t>
            </a:r>
            <a:r>
              <a:rPr lang="tr-TR" sz="1100" dirty="0" err="1" smtClean="0">
                <a:solidFill>
                  <a:schemeClr val="tx2"/>
                </a:solidFill>
              </a:rPr>
              <a:t>temperlenmemiş</a:t>
            </a:r>
            <a:r>
              <a:rPr lang="tr-TR" sz="1100" dirty="0" smtClean="0">
                <a:solidFill>
                  <a:schemeClr val="tx2"/>
                </a:solidFill>
              </a:rPr>
              <a:t> </a:t>
            </a:r>
            <a:r>
              <a:rPr lang="tr-TR" sz="1100" dirty="0" err="1" smtClean="0">
                <a:solidFill>
                  <a:schemeClr val="tx2"/>
                </a:solidFill>
              </a:rPr>
              <a:t>martensitdir</a:t>
            </a:r>
            <a:r>
              <a:rPr lang="tr-TR" sz="1100" dirty="0" smtClean="0">
                <a:solidFill>
                  <a:schemeClr val="tx2"/>
                </a:solidFill>
              </a:rPr>
              <a:t> veya neredeyse </a:t>
            </a:r>
            <a:r>
              <a:rPr lang="tr-TR" sz="1100" dirty="0" err="1" smtClean="0">
                <a:solidFill>
                  <a:schemeClr val="tx2"/>
                </a:solidFill>
              </a:rPr>
              <a:t>martensite</a:t>
            </a:r>
            <a:r>
              <a:rPr lang="tr-TR" sz="1100" dirty="0" smtClean="0">
                <a:solidFill>
                  <a:schemeClr val="tx2"/>
                </a:solidFill>
              </a:rPr>
              <a:t> yakındır. Demiryollarında fazla gürültünün sebeplerinden biri de </a:t>
            </a:r>
            <a:r>
              <a:rPr lang="tr-TR" sz="1100" dirty="0" err="1" smtClean="0">
                <a:solidFill>
                  <a:schemeClr val="tx2"/>
                </a:solidFill>
              </a:rPr>
              <a:t>ondülasyon</a:t>
            </a:r>
            <a:r>
              <a:rPr lang="tr-TR" sz="1100" dirty="0" smtClean="0">
                <a:solidFill>
                  <a:schemeClr val="tx2"/>
                </a:solidFill>
              </a:rPr>
              <a:t> hatasıdır </a:t>
            </a:r>
            <a:endParaRPr lang="tr-TR" sz="1100" dirty="0">
              <a:solidFill>
                <a:schemeClr val="tx2"/>
              </a:solidFill>
            </a:endParaRPr>
          </a:p>
        </p:txBody>
      </p:sp>
    </p:spTree>
    <p:extLst>
      <p:ext uri="{BB962C8B-B14F-4D97-AF65-F5344CB8AC3E}">
        <p14:creationId xmlns:p14="http://schemas.microsoft.com/office/powerpoint/2010/main" val="14982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805" y="4169013"/>
            <a:ext cx="1221640" cy="974487"/>
          </a:xfrm>
          <a:prstGeom prst="rect">
            <a:avLst/>
          </a:prstGeom>
        </p:spPr>
      </p:pic>
      <p:sp>
        <p:nvSpPr>
          <p:cNvPr id="4" name="Title 3"/>
          <p:cNvSpPr>
            <a:spLocks noGrp="1"/>
          </p:cNvSpPr>
          <p:nvPr>
            <p:ph type="title"/>
          </p:nvPr>
        </p:nvSpPr>
        <p:spPr>
          <a:xfrm>
            <a:off x="0" y="48477"/>
            <a:ext cx="8093365" cy="763525"/>
          </a:xfrm>
        </p:spPr>
        <p:txBody>
          <a:bodyPr>
            <a:normAutofit/>
          </a:bodyPr>
          <a:lstStyle/>
          <a:p>
            <a:r>
              <a:rPr lang="tr-TR" sz="2200" b="1" dirty="0" smtClean="0"/>
              <a:t>MANTARDA SIRALI KILCAL ÇATLAKLAR</a:t>
            </a:r>
            <a:r>
              <a:rPr lang="tr-TR" dirty="0" smtClean="0"/>
              <a:t/>
            </a:r>
            <a:br>
              <a:rPr lang="tr-TR" dirty="0" smtClean="0"/>
            </a:br>
            <a:r>
              <a:rPr lang="tr-TR" sz="2000" b="1" dirty="0" smtClean="0"/>
              <a:t>(HEAD CHECKS)</a:t>
            </a:r>
            <a:endParaRPr lang="en-US" sz="2000" b="1" dirty="0"/>
          </a:p>
        </p:txBody>
      </p:sp>
      <p:sp>
        <p:nvSpPr>
          <p:cNvPr id="10" name="İçerik Yer Tutucusu 9"/>
          <p:cNvSpPr>
            <a:spLocks noGrp="1"/>
          </p:cNvSpPr>
          <p:nvPr>
            <p:ph sz="half" idx="2"/>
          </p:nvPr>
        </p:nvSpPr>
        <p:spPr>
          <a:xfrm>
            <a:off x="107787" y="1590014"/>
            <a:ext cx="4007631" cy="2445347"/>
          </a:xfrm>
        </p:spPr>
        <p:txBody>
          <a:bodyPr>
            <a:noAutofit/>
          </a:bodyPr>
          <a:lstStyle/>
          <a:p>
            <a:pPr marL="0" indent="0" algn="l">
              <a:buNone/>
            </a:pPr>
            <a:r>
              <a:rPr lang="tr-TR" sz="1200" b="1" dirty="0" smtClean="0">
                <a:solidFill>
                  <a:schemeClr val="accent6">
                    <a:lumMod val="75000"/>
                  </a:schemeClr>
                </a:solidFill>
              </a:rPr>
              <a:t>PERİYODİK YUVARLANMA YÜZEYİ HASARLARI (BELGROSPİ’S)</a:t>
            </a:r>
            <a:endParaRPr lang="tr-TR" sz="1200" b="1" dirty="0">
              <a:solidFill>
                <a:schemeClr val="accent6">
                  <a:lumMod val="75000"/>
                </a:schemeClr>
              </a:solidFill>
            </a:endParaRPr>
          </a:p>
          <a:p>
            <a:pPr marL="0" indent="0" algn="l">
              <a:buNone/>
            </a:pPr>
            <a:endParaRPr lang="tr-TR" sz="1200" dirty="0"/>
          </a:p>
          <a:p>
            <a:pPr marL="0" indent="0" algn="l">
              <a:buNone/>
            </a:pPr>
            <a:r>
              <a:rPr lang="tr-TR" sz="1200" dirty="0"/>
              <a:t>Bu tip yuvarlanma temas yorulma kusurları yüksek hızlı tren hatlarında büyük dinamik kuvvetlerin ray yüzeyinde malzeme dönüşümüne yol açmasından dolayı görülmektedir.</a:t>
            </a:r>
          </a:p>
          <a:p>
            <a:pPr marL="0" indent="0" algn="l">
              <a:buNone/>
            </a:pPr>
            <a:r>
              <a:rPr lang="tr-TR" sz="1200" dirty="0"/>
              <a:t>Genellikle tren işletme hızının 200 km/</a:t>
            </a:r>
            <a:r>
              <a:rPr lang="tr-TR" sz="1200" dirty="0" err="1"/>
              <a:t>h’ı</a:t>
            </a:r>
            <a:r>
              <a:rPr lang="tr-TR" sz="1200" dirty="0"/>
              <a:t> aştığı bölgelerde gözlemlenir.</a:t>
            </a:r>
          </a:p>
          <a:p>
            <a:pPr marL="0" indent="0" algn="l">
              <a:buNone/>
            </a:pPr>
            <a:r>
              <a:rPr lang="tr-TR" sz="1200" dirty="0"/>
              <a:t>Bu hata tipi her zaman </a:t>
            </a:r>
            <a:r>
              <a:rPr lang="tr-TR" sz="1200" dirty="0" err="1"/>
              <a:t>ondülasyon</a:t>
            </a:r>
            <a:r>
              <a:rPr lang="tr-TR" sz="1200" dirty="0"/>
              <a:t> olan bölgede görülür ve </a:t>
            </a:r>
            <a:r>
              <a:rPr lang="tr-TR" sz="1200" dirty="0" err="1"/>
              <a:t>ondülasyon</a:t>
            </a:r>
            <a:r>
              <a:rPr lang="tr-TR" sz="1200" dirty="0"/>
              <a:t> tepelerinin (20-100 mm) arasında bulunan periyodik çatlak yuvalarıdır.</a:t>
            </a:r>
          </a:p>
          <a:p>
            <a:pPr marL="0" indent="0" algn="l">
              <a:buNone/>
            </a:pPr>
            <a:endParaRPr lang="tr-TR" sz="1200" dirty="0"/>
          </a:p>
        </p:txBody>
      </p:sp>
      <p:sp>
        <p:nvSpPr>
          <p:cNvPr id="5" name="Dikdörtgen 4"/>
          <p:cNvSpPr/>
          <p:nvPr/>
        </p:nvSpPr>
        <p:spPr>
          <a:xfrm>
            <a:off x="2739540" y="1042633"/>
            <a:ext cx="2901395" cy="276999"/>
          </a:xfrm>
          <a:prstGeom prst="rect">
            <a:avLst/>
          </a:prstGeom>
        </p:spPr>
        <p:txBody>
          <a:bodyPr wrap="square">
            <a:spAutoFit/>
          </a:bodyPr>
          <a:lstStyle/>
          <a:p>
            <a:endParaRPr lang="tr-TR" sz="1200" dirty="0">
              <a:solidFill>
                <a:schemeClr val="tx2"/>
              </a:solidFill>
            </a:endParaRPr>
          </a:p>
        </p:txBody>
      </p:sp>
      <p:sp>
        <p:nvSpPr>
          <p:cNvPr id="6" name="Dikdörtgen 5"/>
          <p:cNvSpPr/>
          <p:nvPr/>
        </p:nvSpPr>
        <p:spPr>
          <a:xfrm>
            <a:off x="5488230" y="1042633"/>
            <a:ext cx="3655770" cy="276999"/>
          </a:xfrm>
          <a:prstGeom prst="rect">
            <a:avLst/>
          </a:prstGeom>
        </p:spPr>
        <p:txBody>
          <a:bodyPr wrap="square">
            <a:spAutoFit/>
          </a:bodyPr>
          <a:lstStyle/>
          <a:p>
            <a:endParaRPr lang="tr-TR" sz="1200" dirty="0">
              <a:solidFill>
                <a:schemeClr val="tx2"/>
              </a:solidFill>
            </a:endParaRPr>
          </a:p>
        </p:txBody>
      </p:sp>
      <p:sp>
        <p:nvSpPr>
          <p:cNvPr id="7" name="Dikdörtgen 6"/>
          <p:cNvSpPr/>
          <p:nvPr/>
        </p:nvSpPr>
        <p:spPr>
          <a:xfrm>
            <a:off x="4266590" y="1590014"/>
            <a:ext cx="4982527" cy="2646878"/>
          </a:xfrm>
          <a:prstGeom prst="rect">
            <a:avLst/>
          </a:prstGeom>
        </p:spPr>
        <p:txBody>
          <a:bodyPr wrap="square">
            <a:spAutoFit/>
          </a:bodyPr>
          <a:lstStyle/>
          <a:p>
            <a:r>
              <a:rPr lang="tr-TR" sz="1200" b="1" dirty="0" smtClean="0">
                <a:solidFill>
                  <a:schemeClr val="accent6">
                    <a:lumMod val="75000"/>
                  </a:schemeClr>
                </a:solidFill>
              </a:rPr>
              <a:t>ZEDELENME, PATİNAJ İZİ VE KAYMA DALGALARI</a:t>
            </a:r>
          </a:p>
          <a:p>
            <a:endParaRPr lang="tr-TR" sz="1100" dirty="0" smtClean="0">
              <a:solidFill>
                <a:schemeClr val="tx2">
                  <a:lumMod val="75000"/>
                </a:schemeClr>
              </a:solidFill>
            </a:endParaRPr>
          </a:p>
          <a:p>
            <a:r>
              <a:rPr lang="tr-TR" sz="1100" dirty="0" smtClean="0">
                <a:solidFill>
                  <a:schemeClr val="tx2">
                    <a:lumMod val="75000"/>
                  </a:schemeClr>
                </a:solidFill>
              </a:rPr>
              <a:t>Burada bahsedilecek 3 hata tipi de aşınma kaynaklı hatalardır. Zedelenme hataları teker ve ray arasına balast gibi yabancı partiküllerin girmesi ile oluşmaktadır.</a:t>
            </a:r>
          </a:p>
          <a:p>
            <a:r>
              <a:rPr lang="tr-TR" sz="1100" dirty="0" smtClean="0">
                <a:solidFill>
                  <a:schemeClr val="tx2">
                    <a:lumMod val="75000"/>
                  </a:schemeClr>
                </a:solidFill>
              </a:rPr>
              <a:t>Sıklıkla yuvarlanma yüzeyine yatay konumda ve gelişigüzel dağılmış halde bulunurlar. Böyle bir hata meydana geldiğinde acilen giderilmeli veya ray değiştirilmelidir.</a:t>
            </a:r>
          </a:p>
          <a:p>
            <a:endParaRPr lang="tr-TR" sz="1100" dirty="0" smtClean="0">
              <a:solidFill>
                <a:schemeClr val="tx2">
                  <a:lumMod val="75000"/>
                </a:schemeClr>
              </a:solidFill>
            </a:endParaRPr>
          </a:p>
          <a:p>
            <a:r>
              <a:rPr lang="tr-TR" sz="1100" dirty="0" smtClean="0">
                <a:solidFill>
                  <a:schemeClr val="tx2">
                    <a:lumMod val="75000"/>
                  </a:schemeClr>
                </a:solidFill>
              </a:rPr>
              <a:t>Trenin ani hızlanmaları veya ani frenlemeleri sonucu ray yüzeyinde çökme meydana gelebilir. Bu çöküntülere patinaj izi denir ve içerisinde çatlaklar barındırılabilir. Bu tip hatalar da acilen giderilmeli veya ray değiştirilmelidir.</a:t>
            </a:r>
          </a:p>
          <a:p>
            <a:endParaRPr lang="tr-TR" sz="1100" dirty="0" smtClean="0">
              <a:solidFill>
                <a:schemeClr val="tx2">
                  <a:lumMod val="75000"/>
                </a:schemeClr>
              </a:solidFill>
            </a:endParaRPr>
          </a:p>
          <a:p>
            <a:r>
              <a:rPr lang="tr-TR" sz="1100" dirty="0" smtClean="0">
                <a:solidFill>
                  <a:schemeClr val="tx2">
                    <a:lumMod val="75000"/>
                  </a:schemeClr>
                </a:solidFill>
              </a:rPr>
              <a:t>Kayma dalgaları ise çapı 800 mm’den daha az olan </a:t>
            </a:r>
            <a:r>
              <a:rPr lang="tr-TR" sz="1100" dirty="0" err="1" smtClean="0">
                <a:solidFill>
                  <a:schemeClr val="tx2">
                    <a:lumMod val="75000"/>
                  </a:schemeClr>
                </a:solidFill>
              </a:rPr>
              <a:t>kurplarda</a:t>
            </a:r>
            <a:r>
              <a:rPr lang="tr-TR" sz="1100" dirty="0" smtClean="0">
                <a:solidFill>
                  <a:schemeClr val="tx2">
                    <a:lumMod val="75000"/>
                  </a:schemeClr>
                </a:solidFill>
              </a:rPr>
              <a:t>, iç rayda meydana gelmektedir ve hatanın boyutu </a:t>
            </a:r>
            <a:r>
              <a:rPr lang="tr-TR" sz="1100" dirty="0" err="1" smtClean="0">
                <a:solidFill>
                  <a:schemeClr val="tx2">
                    <a:lumMod val="75000"/>
                  </a:schemeClr>
                </a:solidFill>
              </a:rPr>
              <a:t>kurp</a:t>
            </a:r>
            <a:r>
              <a:rPr lang="tr-TR" sz="1100" dirty="0" smtClean="0">
                <a:solidFill>
                  <a:schemeClr val="tx2">
                    <a:lumMod val="75000"/>
                  </a:schemeClr>
                </a:solidFill>
              </a:rPr>
              <a:t> çapı ile doğru orantılıdır.</a:t>
            </a:r>
          </a:p>
          <a:p>
            <a:r>
              <a:rPr lang="tr-TR" sz="1100" dirty="0" smtClean="0">
                <a:solidFill>
                  <a:schemeClr val="tx2">
                    <a:lumMod val="75000"/>
                  </a:schemeClr>
                </a:solidFill>
              </a:rPr>
              <a:t>Buradaki dalga tepeleri düz, çukurlar ise aksine pürüzlüdür ve parlaktır. </a:t>
            </a:r>
            <a:r>
              <a:rPr lang="tr-TR" sz="1100" dirty="0" err="1" smtClean="0">
                <a:solidFill>
                  <a:schemeClr val="tx2">
                    <a:lumMod val="75000"/>
                  </a:schemeClr>
                </a:solidFill>
              </a:rPr>
              <a:t>Ondülasyondan</a:t>
            </a:r>
            <a:r>
              <a:rPr lang="tr-TR" sz="1100" dirty="0" smtClean="0">
                <a:solidFill>
                  <a:schemeClr val="tx2">
                    <a:lumMod val="75000"/>
                  </a:schemeClr>
                </a:solidFill>
              </a:rPr>
              <a:t> farkı bu hata tipinde beyaz tabaka (WEL) oluşmamaktadır.</a:t>
            </a:r>
            <a:endParaRPr lang="tr-TR" sz="1100" dirty="0">
              <a:solidFill>
                <a:schemeClr val="tx2">
                  <a:lumMod val="75000"/>
                </a:schemeClr>
              </a:solidFill>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715" y="3793390"/>
            <a:ext cx="1525205" cy="1216637"/>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460" y="4169013"/>
            <a:ext cx="1160840" cy="924622"/>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0385" y="4169012"/>
            <a:ext cx="1223245" cy="967217"/>
          </a:xfrm>
          <a:prstGeom prst="rect">
            <a:avLst/>
          </a:prstGeom>
        </p:spPr>
      </p:pic>
    </p:spTree>
    <p:extLst>
      <p:ext uri="{BB962C8B-B14F-4D97-AF65-F5344CB8AC3E}">
        <p14:creationId xmlns:p14="http://schemas.microsoft.com/office/powerpoint/2010/main" val="12356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105905" y="1572071"/>
            <a:ext cx="5038095" cy="3571429"/>
          </a:xfrm>
          <a:prstGeom prst="rect">
            <a:avLst/>
          </a:prstGeom>
        </p:spPr>
      </p:pic>
      <p:sp>
        <p:nvSpPr>
          <p:cNvPr id="4" name="Metin kutusu 3"/>
          <p:cNvSpPr txBox="1"/>
          <p:nvPr/>
        </p:nvSpPr>
        <p:spPr>
          <a:xfrm>
            <a:off x="27075" y="1655520"/>
            <a:ext cx="4266591" cy="3108543"/>
          </a:xfrm>
          <a:prstGeom prst="rect">
            <a:avLst/>
          </a:prstGeom>
          <a:noFill/>
        </p:spPr>
        <p:txBody>
          <a:bodyPr wrap="square" rtlCol="0">
            <a:spAutoFit/>
          </a:bodyPr>
          <a:lstStyle/>
          <a:p>
            <a:r>
              <a:rPr lang="tr-TR" sz="1400" dirty="0" smtClean="0">
                <a:solidFill>
                  <a:schemeClr val="tx2"/>
                </a:solidFill>
              </a:rPr>
              <a:t>Genel olarak tahribatsız muayene yöntemleri kusurların yerini saptamak, boyutlandırmak ve malzeme koşullarına nitelendirmek için kullanılmaktadır. Temel kusur muayene prosedüründe öncelikli hatalar bulunur, boyutları saptanır ve son olarak kabul kriterlerine göre kusurların değerlendirmesi yapılır. Tahribatsız muayene yöntemi ayrıca malzeme özelliklerini geliştirmek amacıyla da kullanılabilir. Aşağıdaki tabloda demiryolu raylarında uygulanan bazı önemli tahribatsız muayene yöntemleri verilmiştir.</a:t>
            </a:r>
          </a:p>
          <a:p>
            <a:endParaRPr lang="tr-TR" sz="1400" dirty="0" smtClean="0">
              <a:solidFill>
                <a:schemeClr val="tx2"/>
              </a:solidFill>
            </a:endParaRPr>
          </a:p>
          <a:p>
            <a:r>
              <a:rPr lang="tr-TR" sz="1400" dirty="0" smtClean="0">
                <a:solidFill>
                  <a:schemeClr val="tx2"/>
                </a:solidFill>
              </a:rPr>
              <a:t>Tablo 1. Raylara uygulanan önemli tahribatsız muayene yöntemlerinin uygulama biçimi ve tespit edilebilir hatalar </a:t>
            </a:r>
            <a:endParaRPr lang="tr-TR" sz="1400" dirty="0">
              <a:solidFill>
                <a:schemeClr val="tx2"/>
              </a:solidFill>
            </a:endParaRPr>
          </a:p>
        </p:txBody>
      </p:sp>
    </p:spTree>
    <p:extLst>
      <p:ext uri="{BB962C8B-B14F-4D97-AF65-F5344CB8AC3E}">
        <p14:creationId xmlns:p14="http://schemas.microsoft.com/office/powerpoint/2010/main" val="57872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942771" y="1502815"/>
            <a:ext cx="5182820" cy="3308598"/>
          </a:xfrm>
          <a:prstGeom prst="rect">
            <a:avLst/>
          </a:prstGeom>
          <a:noFill/>
        </p:spPr>
        <p:txBody>
          <a:bodyPr wrap="square" rtlCol="0">
            <a:spAutoFit/>
          </a:bodyPr>
          <a:lstStyle/>
          <a:p>
            <a:r>
              <a:rPr lang="tr-TR" sz="1100" dirty="0" smtClean="0">
                <a:solidFill>
                  <a:schemeClr val="tx2"/>
                </a:solidFill>
              </a:rPr>
              <a:t>Kritik hatalar ise işletme emniyetini ciddi derecede etkileyen ve rayın değiştirilmesiyle giderilmesi gereken hatalardır.</a:t>
            </a:r>
          </a:p>
          <a:p>
            <a:endParaRPr lang="tr-TR" sz="1100" dirty="0" smtClean="0">
              <a:solidFill>
                <a:schemeClr val="tx2"/>
              </a:solidFill>
            </a:endParaRPr>
          </a:p>
          <a:p>
            <a:r>
              <a:rPr lang="tr-TR" sz="1100" dirty="0" smtClean="0">
                <a:solidFill>
                  <a:schemeClr val="tx2"/>
                </a:solidFill>
              </a:rPr>
              <a:t>Muayene genel olarak çıplak gözle gerçekleştirilmektedir. Muayene ortamının kontrolü, yeterli aydınlatma şiddetinin sağlanması, hataların boyutlarının belirlenmesi ve kayıt altına alınması gibi durumlarda şu donanımlar kullanılmalıdır: </a:t>
            </a:r>
          </a:p>
          <a:p>
            <a:r>
              <a:rPr lang="tr-TR" sz="1100" dirty="0" smtClean="0">
                <a:solidFill>
                  <a:schemeClr val="tx2"/>
                </a:solidFill>
              </a:rPr>
              <a:t>Fotometre, </a:t>
            </a:r>
            <a:r>
              <a:rPr lang="tr-TR" sz="1100" dirty="0" err="1" smtClean="0">
                <a:solidFill>
                  <a:schemeClr val="tx2"/>
                </a:solidFill>
              </a:rPr>
              <a:t>sentil</a:t>
            </a:r>
            <a:r>
              <a:rPr lang="tr-TR" sz="1100" dirty="0" smtClean="0">
                <a:solidFill>
                  <a:schemeClr val="tx2"/>
                </a:solidFill>
              </a:rPr>
              <a:t>, çelik cetvel, kumpas, ray mastarları, kontrol aynası, fotoğraf makinesi, aydınlatma tertibatı,10X büyüteç</a:t>
            </a:r>
          </a:p>
          <a:p>
            <a:r>
              <a:rPr lang="tr-TR" sz="1100" dirty="0" smtClean="0">
                <a:solidFill>
                  <a:schemeClr val="tx2"/>
                </a:solidFill>
              </a:rPr>
              <a:t>Tespit edilen süreksizlikler kayıt altına alınır ve şiddet derecesine göre takip edilir veya müdahale edilir. Görsel muayene ayrıca muayene treni ile de yapılabilmektedir. TCDD Taşımacılık A.Ş. bünyesinde bulunan Piri Reis muayene treni YHT hattının durumunun ve hat ile tren arasındaki etkileşimin takip edilmesi adına seferde bulunan YHT trenine monte edilmektedir. Muayene esnasında hız 250 km/h hıza kadar ulaşabilmektedir ve 3 ayda bir gerçekleştirilmektedir. </a:t>
            </a:r>
          </a:p>
          <a:p>
            <a:endParaRPr lang="tr-TR" sz="1100" dirty="0" smtClean="0">
              <a:solidFill>
                <a:schemeClr val="tx2"/>
              </a:solidFill>
            </a:endParaRPr>
          </a:p>
          <a:p>
            <a:r>
              <a:rPr lang="tr-TR" sz="1100" dirty="0" smtClean="0">
                <a:solidFill>
                  <a:schemeClr val="tx2"/>
                </a:solidFill>
              </a:rPr>
              <a:t>Görüntüler, aracın hızına uyumlu bir aydınlatma sistemi ve doğrusal tarayıcı kamera tarafından toplanır. Bu cihaz yüzey hatalarının yanı sıra ayrıca ray mantarının profilini, aşınma miktarını, </a:t>
            </a:r>
            <a:r>
              <a:rPr lang="tr-TR" sz="1100" dirty="0" err="1" smtClean="0">
                <a:solidFill>
                  <a:schemeClr val="tx2"/>
                </a:solidFill>
              </a:rPr>
              <a:t>ekartman</a:t>
            </a:r>
            <a:r>
              <a:rPr lang="tr-TR" sz="1100" dirty="0" smtClean="0">
                <a:solidFill>
                  <a:schemeClr val="tx2"/>
                </a:solidFill>
              </a:rPr>
              <a:t> açıklığını, traverslerin konumunu, balastların yeterliliğini, bağlantı malzemelerin durumunu da takip etmektedir.</a:t>
            </a:r>
            <a:endParaRPr lang="tr-TR" sz="1100" dirty="0">
              <a:solidFill>
                <a:schemeClr val="tx2"/>
              </a:solidFill>
            </a:endParaRPr>
          </a:p>
        </p:txBody>
      </p:sp>
      <p:sp>
        <p:nvSpPr>
          <p:cNvPr id="4" name="Metin kutusu 3"/>
          <p:cNvSpPr txBox="1"/>
          <p:nvPr/>
        </p:nvSpPr>
        <p:spPr>
          <a:xfrm>
            <a:off x="0" y="0"/>
            <a:ext cx="3961180" cy="5062924"/>
          </a:xfrm>
          <a:prstGeom prst="rect">
            <a:avLst/>
          </a:prstGeom>
          <a:noFill/>
        </p:spPr>
        <p:txBody>
          <a:bodyPr wrap="square" rtlCol="0">
            <a:spAutoFit/>
          </a:bodyPr>
          <a:lstStyle/>
          <a:p>
            <a:pPr algn="ctr"/>
            <a:r>
              <a:rPr lang="en-AU" sz="1200" b="1" dirty="0" smtClean="0">
                <a:solidFill>
                  <a:srgbClr val="FF0000"/>
                </a:solidFill>
                <a:effectLst>
                  <a:outerShdw blurRad="38100" dist="38100" dir="2700000" algn="tl">
                    <a:srgbClr val="000000">
                      <a:alpha val="43137"/>
                    </a:srgbClr>
                  </a:outerShdw>
                </a:effectLst>
              </a:rPr>
              <a:t>G</a:t>
            </a:r>
            <a:r>
              <a:rPr lang="tr-TR" sz="1200" b="1" dirty="0" smtClean="0">
                <a:solidFill>
                  <a:srgbClr val="FF0000"/>
                </a:solidFill>
                <a:effectLst>
                  <a:outerShdw blurRad="38100" dist="38100" dir="2700000" algn="tl">
                    <a:srgbClr val="000000">
                      <a:alpha val="43137"/>
                    </a:srgbClr>
                  </a:outerShdw>
                </a:effectLst>
              </a:rPr>
              <a:t>ÖRSEL MUAYENE</a:t>
            </a:r>
            <a:endParaRPr lang="tr-TR" sz="800" b="1" dirty="0" smtClean="0">
              <a:solidFill>
                <a:srgbClr val="FF0000"/>
              </a:solidFill>
              <a:effectLst>
                <a:outerShdw blurRad="38100" dist="38100" dir="2700000" algn="tl">
                  <a:srgbClr val="000000">
                    <a:alpha val="43137"/>
                  </a:srgbClr>
                </a:outerShdw>
              </a:effectLst>
            </a:endParaRPr>
          </a:p>
          <a:p>
            <a:endParaRPr lang="tr-TR" sz="800" dirty="0"/>
          </a:p>
          <a:p>
            <a:r>
              <a:rPr lang="tr-TR" sz="1100" dirty="0" smtClean="0">
                <a:solidFill>
                  <a:schemeClr val="tx2"/>
                </a:solidFill>
              </a:rPr>
              <a:t>Gözle kontrol yüzey hatalarının tespiti ve sınıflandırılması adına önemli bir muayene yöntemidir. </a:t>
            </a:r>
            <a:endParaRPr lang="tr-TR" sz="400" dirty="0">
              <a:solidFill>
                <a:schemeClr val="tx2"/>
              </a:solidFill>
            </a:endParaRPr>
          </a:p>
          <a:p>
            <a:endParaRPr lang="tr-TR" sz="400" dirty="0" smtClean="0">
              <a:solidFill>
                <a:schemeClr val="tx2"/>
              </a:solidFill>
            </a:endParaRPr>
          </a:p>
          <a:p>
            <a:r>
              <a:rPr lang="tr-TR" sz="1100" dirty="0" smtClean="0">
                <a:solidFill>
                  <a:schemeClr val="tx2"/>
                </a:solidFill>
              </a:rPr>
              <a:t>Görsel muayeneyi yapan personelin ray hatalarında bilgi ve tecrübeye sahip olması çok önemlidir. </a:t>
            </a:r>
            <a:endParaRPr lang="tr-TR" sz="400" dirty="0" smtClean="0">
              <a:solidFill>
                <a:schemeClr val="tx2"/>
              </a:solidFill>
            </a:endParaRPr>
          </a:p>
          <a:p>
            <a:endParaRPr lang="tr-TR" sz="400" dirty="0">
              <a:solidFill>
                <a:schemeClr val="tx2"/>
              </a:solidFill>
            </a:endParaRPr>
          </a:p>
          <a:p>
            <a:r>
              <a:rPr lang="tr-TR" sz="1100" dirty="0" smtClean="0">
                <a:solidFill>
                  <a:schemeClr val="tx2"/>
                </a:solidFill>
              </a:rPr>
              <a:t>T.C. Devlet Demiryolları İşletmesi Genel Müdürlüğünde (TCDD) gözle muayene belli bir emirle tanımlanmıştır. </a:t>
            </a:r>
            <a:endParaRPr lang="tr-TR" sz="400" dirty="0">
              <a:solidFill>
                <a:schemeClr val="tx2"/>
              </a:solidFill>
            </a:endParaRPr>
          </a:p>
          <a:p>
            <a:endParaRPr lang="tr-TR" sz="400" dirty="0" smtClean="0">
              <a:solidFill>
                <a:schemeClr val="tx2"/>
              </a:solidFill>
            </a:endParaRPr>
          </a:p>
          <a:p>
            <a:r>
              <a:rPr lang="tr-TR" sz="1100" dirty="0" smtClean="0">
                <a:solidFill>
                  <a:schemeClr val="tx2"/>
                </a:solidFill>
              </a:rPr>
              <a:t>106 Numaralı Genel Emir’e istinaden rayların gözle muayenesi gerçekleştirilir. Ayrıca standart olarak TS EN 13018 Tahribatsız Muayene - Gözle Muayene - Genel Kurallar başlığı ile yer almaktadır. </a:t>
            </a:r>
            <a:endParaRPr lang="tr-TR" sz="400" dirty="0">
              <a:solidFill>
                <a:schemeClr val="tx2"/>
              </a:solidFill>
            </a:endParaRPr>
          </a:p>
          <a:p>
            <a:endParaRPr lang="tr-TR" sz="400" dirty="0" smtClean="0">
              <a:solidFill>
                <a:schemeClr val="tx2"/>
              </a:solidFill>
            </a:endParaRPr>
          </a:p>
          <a:p>
            <a:r>
              <a:rPr lang="tr-TR" sz="1100" dirty="0" smtClean="0">
                <a:solidFill>
                  <a:schemeClr val="tx2"/>
                </a:solidFill>
              </a:rPr>
              <a:t>TCDD’nin genel emrine göre gözle muayeneyi yapan personel yol bakım konusunda tecrübeye sahip ve en az TS EN ISO 9712’ye göre görsel muayeneden en az 1 seviyede belgelendirilmiş olmalıdır. </a:t>
            </a:r>
            <a:endParaRPr lang="tr-TR" sz="400" dirty="0">
              <a:solidFill>
                <a:schemeClr val="tx2"/>
              </a:solidFill>
            </a:endParaRPr>
          </a:p>
          <a:p>
            <a:endParaRPr lang="tr-TR" sz="400" dirty="0" smtClean="0">
              <a:solidFill>
                <a:schemeClr val="tx2"/>
              </a:solidFill>
            </a:endParaRPr>
          </a:p>
          <a:p>
            <a:r>
              <a:rPr lang="tr-TR" sz="1100" dirty="0" smtClean="0">
                <a:solidFill>
                  <a:schemeClr val="tx2"/>
                </a:solidFill>
              </a:rPr>
              <a:t>Görsel muayene zaman aralığı hızlı tren hatlarında 2 ayda bir defa, konvansiyonel hatlarda ise 6 ayda bir defa yapılmak zorundadır. Muayene kapsamı ray mantarı ve gövdede %100, ray tabanında ise % 50’dir. Muayene esnasında tespit edilen kusurlar önem derecesine göre 3 sınıfa ayrılmaktadır. </a:t>
            </a:r>
            <a:endParaRPr lang="tr-TR" sz="400" dirty="0">
              <a:solidFill>
                <a:schemeClr val="tx2"/>
              </a:solidFill>
            </a:endParaRPr>
          </a:p>
          <a:p>
            <a:endParaRPr lang="tr-TR" sz="400" dirty="0" smtClean="0">
              <a:solidFill>
                <a:schemeClr val="tx2"/>
              </a:solidFill>
            </a:endParaRPr>
          </a:p>
          <a:p>
            <a:r>
              <a:rPr lang="tr-TR" sz="1100" dirty="0" smtClean="0">
                <a:solidFill>
                  <a:schemeClr val="tx2"/>
                </a:solidFill>
              </a:rPr>
              <a:t>Küçük hatalar işletme esnasında problem yaratmayacak tipte hatalardır ve bir müdahale gerektirmez. </a:t>
            </a:r>
            <a:endParaRPr lang="tr-TR" sz="400" dirty="0" smtClean="0">
              <a:solidFill>
                <a:schemeClr val="tx2"/>
              </a:solidFill>
            </a:endParaRPr>
          </a:p>
          <a:p>
            <a:endParaRPr lang="tr-TR" sz="400" dirty="0">
              <a:solidFill>
                <a:schemeClr val="tx2"/>
              </a:solidFill>
            </a:endParaRPr>
          </a:p>
          <a:p>
            <a:r>
              <a:rPr lang="tr-TR" sz="1100" dirty="0" smtClean="0">
                <a:solidFill>
                  <a:schemeClr val="tx2"/>
                </a:solidFill>
              </a:rPr>
              <a:t>Büyük </a:t>
            </a:r>
            <a:r>
              <a:rPr lang="tr-TR" sz="1100" dirty="0">
                <a:solidFill>
                  <a:schemeClr val="tx2"/>
                </a:solidFill>
              </a:rPr>
              <a:t>hatalar işletme esnasında rayların kullanımına uygunluk açısından bir garanti sağlayamayan veya işletmeyi tehlikeye sokabilecek hatalardır. Bu hatalar en kısa sürede taşlanarak giderilmeli veya ray değiştirilmelidir. </a:t>
            </a:r>
          </a:p>
        </p:txBody>
      </p:sp>
    </p:spTree>
    <p:extLst>
      <p:ext uri="{BB962C8B-B14F-4D97-AF65-F5344CB8AC3E}">
        <p14:creationId xmlns:p14="http://schemas.microsoft.com/office/powerpoint/2010/main" val="118851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4" y="128470"/>
            <a:ext cx="3857495" cy="1221640"/>
          </a:xfrm>
          <a:prstGeom prst="rect">
            <a:avLst/>
          </a:prstGeom>
        </p:spPr>
      </p:pic>
      <p:sp>
        <p:nvSpPr>
          <p:cNvPr id="4" name="Metin kutusu 3"/>
          <p:cNvSpPr txBox="1"/>
          <p:nvPr/>
        </p:nvSpPr>
        <p:spPr>
          <a:xfrm>
            <a:off x="0" y="2041901"/>
            <a:ext cx="9144000" cy="2893100"/>
          </a:xfrm>
          <a:prstGeom prst="rect">
            <a:avLst/>
          </a:prstGeom>
          <a:noFill/>
        </p:spPr>
        <p:txBody>
          <a:bodyPr wrap="square" rtlCol="0">
            <a:spAutoFit/>
          </a:bodyPr>
          <a:lstStyle/>
          <a:p>
            <a:r>
              <a:rPr lang="tr-TR" sz="1400" dirty="0" smtClean="0">
                <a:solidFill>
                  <a:schemeClr val="tx2">
                    <a:lumMod val="75000"/>
                  </a:schemeClr>
                </a:solidFill>
              </a:rPr>
              <a:t>TCTEK Professional, NANO teknolojisi içeren olağanüstü uzun ömürlü demiryolu ray </a:t>
            </a:r>
            <a:r>
              <a:rPr lang="tr-TR" sz="1400" dirty="0" err="1" smtClean="0">
                <a:solidFill>
                  <a:schemeClr val="tx2">
                    <a:lumMod val="75000"/>
                  </a:schemeClr>
                </a:solidFill>
              </a:rPr>
              <a:t>sviçleri</a:t>
            </a:r>
            <a:r>
              <a:rPr lang="tr-TR" sz="1400" dirty="0" smtClean="0">
                <a:solidFill>
                  <a:schemeClr val="tx2">
                    <a:lumMod val="75000"/>
                  </a:schemeClr>
                </a:solidFill>
              </a:rPr>
              <a:t> için mükemmel bir yağ. Demiryolu ray uygulamaları için hava koşullarına ve kirlenme koşullarına karşı olağanüstü direnç gösterir. </a:t>
            </a:r>
          </a:p>
          <a:p>
            <a:r>
              <a:rPr lang="tr-TR" sz="1400" dirty="0" smtClean="0">
                <a:solidFill>
                  <a:schemeClr val="tx2">
                    <a:lumMod val="75000"/>
                  </a:schemeClr>
                </a:solidFill>
              </a:rPr>
              <a:t>Demiryolu işletmelerinde çok daha güvenli, temiz, güvenilir ve düşük maliyet yaratmak için olağan üstü greslerimiz.</a:t>
            </a:r>
          </a:p>
          <a:p>
            <a:endParaRPr lang="tr-TR" sz="1400" dirty="0" smtClean="0">
              <a:solidFill>
                <a:schemeClr val="tx2">
                  <a:lumMod val="75000"/>
                </a:schemeClr>
              </a:solidFill>
            </a:endParaRPr>
          </a:p>
          <a:p>
            <a:r>
              <a:rPr lang="tr-TR" sz="1400" dirty="0" smtClean="0">
                <a:solidFill>
                  <a:schemeClr val="tx2">
                    <a:lumMod val="75000"/>
                  </a:schemeClr>
                </a:solidFill>
              </a:rPr>
              <a:t>Demiryollarında kullanılan standart ürünler yağmur ve hava koşullarıyla ortamdan uzaklaşır. Ancak TCTEK Professional gres çeşitlerimiz EPR çok yüksek </a:t>
            </a:r>
            <a:r>
              <a:rPr lang="tr-TR" sz="1400" dirty="0" err="1" smtClean="0">
                <a:solidFill>
                  <a:schemeClr val="tx2">
                    <a:lumMod val="75000"/>
                  </a:schemeClr>
                </a:solidFill>
              </a:rPr>
              <a:t>penetrasyon</a:t>
            </a:r>
            <a:r>
              <a:rPr lang="tr-TR" sz="1400" dirty="0" smtClean="0">
                <a:solidFill>
                  <a:schemeClr val="tx2">
                    <a:lumMod val="75000"/>
                  </a:schemeClr>
                </a:solidFill>
              </a:rPr>
              <a:t> kabiliyeti sayesinde makasların altına, </a:t>
            </a:r>
            <a:r>
              <a:rPr lang="tr-TR" sz="1400" dirty="0" err="1" smtClean="0">
                <a:solidFill>
                  <a:schemeClr val="tx2">
                    <a:lumMod val="75000"/>
                  </a:schemeClr>
                </a:solidFill>
              </a:rPr>
              <a:t>sviç</a:t>
            </a:r>
            <a:r>
              <a:rPr lang="tr-TR" sz="1400" dirty="0" smtClean="0">
                <a:solidFill>
                  <a:schemeClr val="tx2">
                    <a:lumMod val="75000"/>
                  </a:schemeClr>
                </a:solidFill>
              </a:rPr>
              <a:t> mekanizmalarının içleri gibi en zor ulaşılan yerlere dahi mükemmel nüfuz eder, suyu iterek koruyucu bir tabaka oluşturur ve mevcut korozyonu, eski gres/yağ kalıntılarını ve diğer kirleri ortadan kaldırır.</a:t>
            </a:r>
          </a:p>
          <a:p>
            <a:endParaRPr lang="tr-TR" sz="1400" dirty="0" smtClean="0">
              <a:solidFill>
                <a:schemeClr val="tx2">
                  <a:lumMod val="75000"/>
                </a:schemeClr>
              </a:solidFill>
            </a:endParaRPr>
          </a:p>
          <a:p>
            <a:r>
              <a:rPr lang="tr-TR" sz="1400" dirty="0" smtClean="0">
                <a:solidFill>
                  <a:schemeClr val="tx2">
                    <a:lumMod val="75000"/>
                  </a:schemeClr>
                </a:solidFill>
              </a:rPr>
              <a:t>TCTEK Professional greslerimiz nemi, balata tozunu, kumu ve diğer aşındırıcı maddelerin ortamda tutunmasını engelleyerek aşınmayı neredeyse tamamen ortadan kaldıran oldukça dayanıklı bir yağlama filmi oluşturur. Güneş ışığından, yağmurdan ve sıcaklık değişimlerinden etkilenmesi yok denecek kadar azdır.</a:t>
            </a:r>
          </a:p>
          <a:p>
            <a:r>
              <a:rPr lang="tr-TR" sz="1400" dirty="0" smtClean="0">
                <a:solidFill>
                  <a:schemeClr val="tx2">
                    <a:lumMod val="75000"/>
                  </a:schemeClr>
                </a:solidFill>
              </a:rPr>
              <a:t>(Uygulama ortam sıcaklıkları için Teknik Özellikler belgesini inceleyiniz).</a:t>
            </a:r>
            <a:endParaRPr lang="tr-TR" sz="1400" dirty="0">
              <a:solidFill>
                <a:schemeClr val="tx2">
                  <a:lumMod val="75000"/>
                </a:schemeClr>
              </a:solidFill>
            </a:endParaRPr>
          </a:p>
        </p:txBody>
      </p:sp>
      <p:sp>
        <p:nvSpPr>
          <p:cNvPr id="7" name="Metin kutusu 6"/>
          <p:cNvSpPr txBox="1"/>
          <p:nvPr/>
        </p:nvSpPr>
        <p:spPr>
          <a:xfrm>
            <a:off x="296261" y="1502815"/>
            <a:ext cx="4733854" cy="369332"/>
          </a:xfrm>
          <a:prstGeom prst="rect">
            <a:avLst/>
          </a:prstGeom>
          <a:noFill/>
        </p:spPr>
        <p:txBody>
          <a:bodyPr wrap="square" rtlCol="0">
            <a:spAutoFit/>
          </a:bodyPr>
          <a:lstStyle/>
          <a:p>
            <a:r>
              <a:rPr lang="tr-TR" b="1" dirty="0" smtClean="0">
                <a:solidFill>
                  <a:srgbClr val="FF0000"/>
                </a:solidFill>
                <a:effectLst>
                  <a:outerShdw blurRad="38100" dist="38100" dir="2700000" algn="tl">
                    <a:srgbClr val="000000">
                      <a:alpha val="43137"/>
                    </a:srgbClr>
                  </a:outerShdw>
                </a:effectLst>
              </a:rPr>
              <a:t>Olağanüstü uzun ömürlü demiryolu makas yağı</a:t>
            </a:r>
            <a:endParaRPr lang="tr-T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1920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4384</Words>
  <Application>Microsoft Office PowerPoint</Application>
  <PresentationFormat>Ekran Gösterisi (16:9)</PresentationFormat>
  <Paragraphs>579</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Times New Roman</vt:lpstr>
      <vt:lpstr>Office Theme</vt:lpstr>
      <vt:lpstr>www.tctek.com.tr</vt:lpstr>
      <vt:lpstr>İÇİNDEKİLER</vt:lpstr>
      <vt:lpstr>RAYLI SİSTEMLERİ TANITIM</vt:lpstr>
      <vt:lpstr>MANTARDA SIRALI KILCAL ÇATLAKLAR (HEAD CHECKS)</vt:lpstr>
      <vt:lpstr>MANTARDA SIRALI KILCAL ÇATLAKLAR (HEAD CHECKS)</vt:lpstr>
      <vt:lpstr>MANTARDA SIRALI KILCAL ÇATLAKLAR (HEAD CHECKS)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BÜLENT COŞKUN</cp:lastModifiedBy>
  <cp:revision>169</cp:revision>
  <dcterms:created xsi:type="dcterms:W3CDTF">2013-08-21T19:17:07Z</dcterms:created>
  <dcterms:modified xsi:type="dcterms:W3CDTF">2022-09-24T05:45:09Z</dcterms:modified>
</cp:coreProperties>
</file>