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258" r:id="rId5"/>
    <p:sldId id="259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528727-ADC5-46D8-839D-478D5B1A821F}" type="datetime1">
              <a:rPr lang="tr-TR" smtClean="0"/>
              <a:t>10.01.2023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E42EF-B2A2-4428-A098-E6934E2840B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42C11F-25B2-4DE9-B2ED-E2CC38E43776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3716F0-385D-4F6E-BE54-A09D410D24C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3716F0-385D-4F6E-BE54-A09D410D24C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0810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0340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231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273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052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509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64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105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546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58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082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416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 rtlCol="0"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rtlCol="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9EA32C-EC75-4A63-8DA3-C1EF35DBBD7B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tr-TR" noProof="0" smtClean="0"/>
              <a:t>Asıl metin stillerini düzenle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977AB4-103F-40B9-BEFF-150B577EB1E4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rtlCol="0" anchor="ctr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 rtlCol="0"/>
          <a:lstStyle/>
          <a:p>
            <a:pPr lvl="0" rtl="0" eaLnBrk="1" latinLnBrk="0" hangingPunct="1"/>
            <a:r>
              <a:rPr lang="tr-TR" noProof="0" smtClean="0"/>
              <a:t>Asıl metin stillerini düzenle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1229AA-E861-4111-9459-C126C26726C3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tr-TR" noProof="0" smtClean="0"/>
              <a:t>Asıl metin stillerini düzenle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F586-50A7-4FDE-9018-ADFC9514E704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 rtlCol="0"/>
          <a:lstStyle>
            <a:lvl1pPr algn="l">
              <a:buNone/>
              <a:defRPr sz="3800" b="0" cap="none" spc="-150" baseline="0"/>
            </a:lvl1pPr>
            <a:extLst/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rtlCol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DB0B36-912B-4C36-8C78-445BEEF585F5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FDA4E8-F6D6-42E0-9622-CEF613E35246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rtlCol="0" anchor="t"/>
          <a:lstStyle>
            <a:lvl1pPr>
              <a:defRPr sz="4000"/>
            </a:lvl1pPr>
            <a:extLst/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rtlCol="0"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rtlCol="0"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880E3-3FFE-4B24-A166-7E579AA5BAD7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 rtlCol="0"/>
          <a:lstStyle>
            <a:lvl1pPr>
              <a:defRPr sz="4000" cap="none" baseline="0"/>
            </a:lvl1pPr>
            <a:extLst/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4113F2-F4AB-48AC-9268-87214114E352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B8E79E-91A8-41A0-B66B-CBF8EEE2276F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rtlCol="0" anchor="ctr"/>
          <a:lstStyle>
            <a:lvl1pPr algn="l">
              <a:buNone/>
              <a:defRPr sz="3600" b="0"/>
            </a:lvl1pPr>
            <a:extLst/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 rtlCol="0"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DF4A7-F1DD-482E-96CD-D89E6B13E753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rtlCol="0" anchor="b"/>
          <a:lstStyle>
            <a:lvl1pPr algn="l">
              <a:buNone/>
              <a:defRPr sz="2100" b="0"/>
            </a:lvl1pPr>
            <a:extLst/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 rtlCol="0"/>
          <a:lstStyle>
            <a:lvl1pPr marL="0" indent="0">
              <a:buNone/>
              <a:defRPr sz="3200"/>
            </a:lvl1pPr>
            <a:extLst/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 rtlCol="0"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tr-TR" noProof="0" smtClean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 rtlCol="0"/>
          <a:lstStyle/>
          <a:p>
            <a:pPr rtl="0"/>
            <a:fld id="{A7C1EFDA-C782-4500-AF4F-90CD17ECD532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1B655848-2D4B-470C-B2C1-8D4EEAABA102}" type="datetime1">
              <a:rPr lang="tr-TR" noProof="0" smtClean="0"/>
              <a:t>10.01.2023</a:t>
            </a:fld>
            <a:endParaRPr lang="tr-TR" noProof="0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57325" y="976531"/>
            <a:ext cx="10010775" cy="782273"/>
          </a:xfrm>
        </p:spPr>
        <p:txBody>
          <a:bodyPr rtlCol="0"/>
          <a:lstStyle/>
          <a:p>
            <a:pPr rtl="0"/>
            <a:r>
              <a:rPr lang="tr-TR" sz="6000" dirty="0" smtClean="0">
                <a:solidFill>
                  <a:schemeClr val="tx1"/>
                </a:solidFill>
              </a:rPr>
              <a:t>Demir çelik endüstri</a:t>
            </a:r>
            <a:endParaRPr lang="tr-TR" sz="6000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460"/>
            <a:ext cx="3116887" cy="28575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07" y="2522851"/>
            <a:ext cx="4272447" cy="13530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941" y="4814068"/>
            <a:ext cx="1234559" cy="19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18" y="970756"/>
            <a:ext cx="6061982" cy="5887244"/>
          </a:xfrm>
          <a:prstGeom prst="rect">
            <a:avLst/>
          </a:prstGeom>
        </p:spPr>
      </p:pic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47175" y="327170"/>
            <a:ext cx="4210050" cy="914400"/>
          </a:xfrm>
        </p:spPr>
        <p:txBody>
          <a:bodyPr rtlCol="0"/>
          <a:lstStyle/>
          <a:p>
            <a:pPr rtl="0"/>
            <a:r>
              <a:rPr lang="tr-TR" b="1" dirty="0" smtClean="0">
                <a:solidFill>
                  <a:schemeClr val="accent6"/>
                </a:solidFill>
              </a:rPr>
              <a:t>UYGULAMALAR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81024" y="1104900"/>
            <a:ext cx="10982325" cy="5019675"/>
          </a:xfrm>
        </p:spPr>
        <p:txBody>
          <a:bodyPr rtlCol="0">
            <a:normAutofit fontScale="55000" lnSpcReduction="20000"/>
          </a:bodyPr>
          <a:lstStyle/>
          <a:p>
            <a:pPr marL="68580" indent="0">
              <a:buNone/>
            </a:pPr>
            <a:r>
              <a:rPr lang="tr-TR" b="1" dirty="0" smtClean="0"/>
              <a:t>Yangına dayanıklı hidrolik sıvılar:</a:t>
            </a:r>
            <a:endParaRPr lang="tr-TR" dirty="0" smtClean="0"/>
          </a:p>
          <a:p>
            <a:r>
              <a:rPr lang="tr-TR" b="1" dirty="0" smtClean="0"/>
              <a:t>* Kepçe taret sistemleri</a:t>
            </a:r>
            <a:endParaRPr lang="tr-TR" dirty="0" smtClean="0"/>
          </a:p>
          <a:p>
            <a:r>
              <a:rPr lang="tr-TR" b="1" dirty="0" smtClean="0"/>
              <a:t>* </a:t>
            </a:r>
            <a:r>
              <a:rPr lang="tr-TR" b="1" dirty="0" err="1" smtClean="0"/>
              <a:t>Tundiş</a:t>
            </a:r>
            <a:r>
              <a:rPr lang="tr-TR" b="1" dirty="0" smtClean="0"/>
              <a:t> sürgülü kapılar</a:t>
            </a:r>
            <a:endParaRPr lang="tr-TR" dirty="0" smtClean="0"/>
          </a:p>
          <a:p>
            <a:r>
              <a:rPr lang="tr-TR" b="1" dirty="0" smtClean="0"/>
              <a:t>* Kalıpların salınımı</a:t>
            </a:r>
            <a:endParaRPr lang="tr-TR" dirty="0" smtClean="0"/>
          </a:p>
          <a:p>
            <a:r>
              <a:rPr lang="tr-TR" b="1" dirty="0" smtClean="0"/>
              <a:t>* Düzleştiriciler, sıkma silindirleri</a:t>
            </a:r>
            <a:endParaRPr lang="tr-TR" dirty="0" smtClean="0"/>
          </a:p>
          <a:p>
            <a:r>
              <a:rPr lang="tr-TR" b="1" dirty="0" smtClean="0"/>
              <a:t>* </a:t>
            </a:r>
            <a:r>
              <a:rPr lang="tr-TR" b="1" dirty="0" err="1" smtClean="0"/>
              <a:t>Oksi</a:t>
            </a:r>
            <a:r>
              <a:rPr lang="tr-TR" b="1" dirty="0" smtClean="0"/>
              <a:t>-kesme sistemi</a:t>
            </a:r>
            <a:endParaRPr lang="tr-TR" dirty="0" smtClean="0"/>
          </a:p>
          <a:p>
            <a:r>
              <a:rPr lang="tr-TR" b="1" dirty="0" smtClean="0"/>
              <a:t>* İtici</a:t>
            </a:r>
            <a:endParaRPr lang="tr-TR" dirty="0" smtClean="0"/>
          </a:p>
          <a:p>
            <a:pPr marL="68580" indent="0">
              <a:buNone/>
            </a:pPr>
            <a:endParaRPr lang="tr-TR" b="1" dirty="0" smtClean="0"/>
          </a:p>
          <a:p>
            <a:pPr marL="68580" indent="0">
              <a:buNone/>
            </a:pPr>
            <a:r>
              <a:rPr lang="tr-TR" b="1" dirty="0" smtClean="0"/>
              <a:t>Yürüyen kiriş soğutma yatağı</a:t>
            </a:r>
            <a:endParaRPr lang="tr-TR" dirty="0" smtClean="0"/>
          </a:p>
          <a:p>
            <a:r>
              <a:rPr lang="tr-TR" b="1" dirty="0" smtClean="0"/>
              <a:t>Taret döner yatağının yağlanması</a:t>
            </a:r>
            <a:endParaRPr lang="tr-TR" dirty="0" smtClean="0"/>
          </a:p>
          <a:p>
            <a:r>
              <a:rPr lang="tr-TR" b="1" dirty="0" smtClean="0"/>
              <a:t>Sürekli döküm makaralı rulmanlar için gres yağı</a:t>
            </a:r>
            <a:endParaRPr lang="tr-TR" dirty="0" smtClean="0"/>
          </a:p>
          <a:p>
            <a:r>
              <a:rPr lang="tr-TR" b="1" dirty="0" smtClean="0"/>
              <a:t>Boşaltma silindiri tablalarının ve soğutma yatağının akslarının ve yataklarının yağlanması</a:t>
            </a:r>
          </a:p>
          <a:p>
            <a:pPr marL="68580" indent="0">
              <a:buNone/>
            </a:pPr>
            <a:endParaRPr lang="tr-TR" b="1" dirty="0" smtClean="0"/>
          </a:p>
          <a:p>
            <a:pPr marL="68580" lvl="0" indent="0">
              <a:buNone/>
            </a:pPr>
            <a:r>
              <a:rPr lang="tr-TR" b="1" dirty="0" smtClean="0"/>
              <a:t>Amaç:</a:t>
            </a:r>
          </a:p>
          <a:p>
            <a:pPr lvl="0"/>
            <a:r>
              <a:rPr lang="tr-TR" dirty="0" smtClean="0"/>
              <a:t>Tüketiminizi optimize edin ve muhtemelen yağ drenajlarınızı boşaltın</a:t>
            </a:r>
          </a:p>
          <a:p>
            <a:r>
              <a:rPr lang="tr-TR" dirty="0" smtClean="0"/>
              <a:t> Malzemelerinizin optimum yağlanmasını garanti eder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77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65527" y="379267"/>
            <a:ext cx="10363200" cy="914400"/>
          </a:xfrm>
        </p:spPr>
        <p:txBody>
          <a:bodyPr rtlCol="0"/>
          <a:lstStyle/>
          <a:p>
            <a:r>
              <a:rPr lang="tr-TR" b="1" dirty="0" smtClean="0">
                <a:solidFill>
                  <a:schemeClr val="accent6"/>
                </a:solidFill>
              </a:rPr>
              <a:t>SICAK HADDELEME İÇİN YAĞLAYICILAR</a:t>
            </a:r>
            <a:endParaRPr lang="tr-TR" dirty="0">
              <a:solidFill>
                <a:schemeClr val="accent6"/>
              </a:solidFill>
            </a:endParaRPr>
          </a:p>
        </p:txBody>
      </p:sp>
      <p:pic>
        <p:nvPicPr>
          <p:cNvPr id="4" name="Resim 3" descr="Hot roll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31" y="1044283"/>
            <a:ext cx="5838825" cy="53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1489296" y="1078173"/>
            <a:ext cx="962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/>
              <a:t>Haddehaneden sarıcılara kadar yeniden ısıtma fırınının yağlanması için özel bakım üretimi.</a:t>
            </a:r>
            <a:endParaRPr lang="en-AU" dirty="0"/>
          </a:p>
        </p:txBody>
      </p:sp>
      <p:sp>
        <p:nvSpPr>
          <p:cNvPr id="3" name="Metin kutusu 2"/>
          <p:cNvSpPr txBox="1"/>
          <p:nvPr/>
        </p:nvSpPr>
        <p:spPr>
          <a:xfrm>
            <a:off x="436728" y="1509160"/>
            <a:ext cx="111456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TANIM</a:t>
            </a:r>
            <a:endParaRPr lang="en-AU" dirty="0"/>
          </a:p>
          <a:p>
            <a:pPr lvl="0"/>
            <a:r>
              <a:rPr lang="tr-TR" dirty="0"/>
              <a:t>Ç</a:t>
            </a:r>
            <a:r>
              <a:rPr lang="tr-TR" dirty="0" smtClean="0"/>
              <a:t>apın </a:t>
            </a:r>
            <a:r>
              <a:rPr lang="tr-TR" dirty="0"/>
              <a:t>azaltılması, kalınlık, şeklin </a:t>
            </a:r>
            <a:r>
              <a:rPr lang="tr-TR" dirty="0" smtClean="0"/>
              <a:t>değiştirilmesi.</a:t>
            </a:r>
          </a:p>
          <a:p>
            <a:pPr lvl="0"/>
            <a:r>
              <a:rPr lang="tr-TR" dirty="0" smtClean="0"/>
              <a:t>Sıcak </a:t>
            </a:r>
            <a:r>
              <a:rPr lang="tr-TR" dirty="0"/>
              <a:t>haddeleme işlemi böylece aşağıdaki gibi ürünlerin üretilmesine izin verir: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L</a:t>
            </a:r>
            <a:r>
              <a:rPr lang="tr-TR" dirty="0" smtClean="0"/>
              <a:t>evhalar</a:t>
            </a:r>
            <a:r>
              <a:rPr lang="tr-TR" dirty="0"/>
              <a:t>	</a:t>
            </a:r>
            <a:r>
              <a:rPr lang="tr-TR" dirty="0" smtClean="0"/>
              <a:t>		* Sayfalar		• Profil</a:t>
            </a: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smtClean="0"/>
              <a:t>Tel çubuklar</a:t>
            </a:r>
            <a:r>
              <a:rPr lang="tr-TR" dirty="0"/>
              <a:t>	</a:t>
            </a:r>
            <a:r>
              <a:rPr lang="tr-TR" dirty="0" smtClean="0"/>
              <a:t>		• Çubuk</a:t>
            </a:r>
            <a:r>
              <a:rPr lang="tr-TR" dirty="0"/>
              <a:t>	</a:t>
            </a:r>
            <a:r>
              <a:rPr lang="tr-TR" dirty="0" smtClean="0"/>
              <a:t>		• Trenler</a:t>
            </a:r>
            <a:r>
              <a:rPr lang="tr-TR" dirty="0"/>
              <a:t>	</a:t>
            </a:r>
            <a:r>
              <a:rPr lang="tr-TR" dirty="0" smtClean="0"/>
              <a:t>		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Ç</a:t>
            </a:r>
            <a:r>
              <a:rPr lang="tr-TR" dirty="0" smtClean="0"/>
              <a:t>elik </a:t>
            </a:r>
            <a:r>
              <a:rPr lang="tr-TR" dirty="0"/>
              <a:t>kirişler</a:t>
            </a:r>
            <a:endParaRPr lang="en-AU" dirty="0"/>
          </a:p>
          <a:p>
            <a:endParaRPr lang="tr-TR" b="1" dirty="0" smtClean="0"/>
          </a:p>
          <a:p>
            <a:r>
              <a:rPr lang="tr-TR" b="1" dirty="0" smtClean="0"/>
              <a:t>Özellikler</a:t>
            </a:r>
            <a:endParaRPr lang="en-AU" dirty="0"/>
          </a:p>
          <a:p>
            <a:r>
              <a:rPr lang="tr-TR" dirty="0"/>
              <a:t>Yeniden ısıtma fırınları için farklı hidrolik sistemler yangın riskine maruz kalmaktadır. Bu riski ortadan kaldırmak ve işçilerin ve </a:t>
            </a:r>
            <a:r>
              <a:rPr lang="tr-TR" dirty="0" smtClean="0"/>
              <a:t>malzemelerin </a:t>
            </a:r>
            <a:r>
              <a:rPr lang="tr-TR" dirty="0"/>
              <a:t>güvenliğini garanti altına almak için yangına dayanıklı sıvıların kullanılması önerilir.</a:t>
            </a:r>
            <a:endParaRPr lang="en-AU" dirty="0"/>
          </a:p>
          <a:p>
            <a:r>
              <a:rPr lang="tr-TR" dirty="0"/>
              <a:t>İşlem sırasında, çalışma silindirlerinin yatak takozları, yüksek sıcaklıklarda ve ağır yükler altında yıkamaya bağlı ciddi kısıtlamalara tabidir. Her silindir değişimi arasındaki bakım işlemlerini sınırlamak için yeniden yağlama süresi </a:t>
            </a:r>
            <a:r>
              <a:rPr lang="tr-TR" dirty="0" smtClean="0"/>
              <a:t>esastır.</a:t>
            </a:r>
            <a:r>
              <a:rPr lang="tr-TR" dirty="0"/>
              <a:t> </a:t>
            </a:r>
            <a:r>
              <a:rPr lang="tr-TR" dirty="0" smtClean="0"/>
              <a:t>Ayrıca</a:t>
            </a:r>
            <a:r>
              <a:rPr lang="tr-TR" dirty="0"/>
              <a:t>, </a:t>
            </a:r>
            <a:r>
              <a:rPr lang="tr-TR" dirty="0" smtClean="0"/>
              <a:t>kalplinler </a:t>
            </a:r>
            <a:r>
              <a:rPr lang="tr-TR" dirty="0"/>
              <a:t>ve iğler tarafından sağlanan güç iletimi, </a:t>
            </a:r>
            <a:r>
              <a:rPr lang="tr-TR" dirty="0" smtClean="0"/>
              <a:t>santrifüjle meye </a:t>
            </a:r>
            <a:r>
              <a:rPr lang="tr-TR" dirty="0"/>
              <a:t>ve ağır yüklere dayanabilen yağlayıcılar gerektirir.</a:t>
            </a:r>
            <a:endParaRPr lang="en-AU" dirty="0"/>
          </a:p>
          <a:p>
            <a:r>
              <a:rPr lang="tr-TR" dirty="0"/>
              <a:t>Soğutucular ayrıca yüksek sıcaklıklara ve ağır yüklere maruz kalmaktadır.</a:t>
            </a:r>
            <a:endParaRPr lang="en-AU" dirty="0"/>
          </a:p>
          <a:p>
            <a:r>
              <a:rPr lang="tr-TR" dirty="0" smtClean="0"/>
              <a:t>TCTEK </a:t>
            </a:r>
            <a:r>
              <a:rPr lang="tr-TR" dirty="0"/>
              <a:t>serisi, bu birçok kısıtlamaya bir dizi yüksek performanslı yağlayıcı ile cevap verir.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9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962026"/>
            <a:ext cx="6029325" cy="5895974"/>
          </a:xfrm>
          <a:prstGeom prst="rect">
            <a:avLst/>
          </a:prstGeom>
        </p:spPr>
      </p:pic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48749" y="361063"/>
            <a:ext cx="4065864" cy="914400"/>
          </a:xfrm>
        </p:spPr>
        <p:txBody>
          <a:bodyPr rtlCol="0"/>
          <a:lstStyle/>
          <a:p>
            <a:r>
              <a:rPr lang="tr-TR" b="1" dirty="0">
                <a:solidFill>
                  <a:schemeClr val="accent6"/>
                </a:solidFill>
              </a:rPr>
              <a:t>UYGULAMALAR</a:t>
            </a: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952063" y="1723614"/>
            <a:ext cx="10363200" cy="4572000"/>
          </a:xfrm>
        </p:spPr>
        <p:txBody>
          <a:bodyPr rtlCol="0">
            <a:normAutofit fontScale="55000" lnSpcReduction="20000"/>
          </a:bodyPr>
          <a:lstStyle/>
          <a:p>
            <a:r>
              <a:rPr lang="tr-TR" b="1" dirty="0"/>
              <a:t>Yangına dayanıklı hidrolik sıvılar:</a:t>
            </a:r>
            <a:endParaRPr lang="en-AU" dirty="0"/>
          </a:p>
          <a:p>
            <a:r>
              <a:rPr lang="tr-TR" b="1" dirty="0"/>
              <a:t>F</a:t>
            </a:r>
            <a:r>
              <a:rPr lang="tr-TR" b="1" dirty="0" smtClean="0"/>
              <a:t>ırınların </a:t>
            </a:r>
            <a:r>
              <a:rPr lang="tr-TR" b="1" dirty="0"/>
              <a:t>yeniden ısıtılması için kapıların kontrolü,</a:t>
            </a:r>
            <a:endParaRPr lang="en-AU" dirty="0"/>
          </a:p>
          <a:p>
            <a:r>
              <a:rPr lang="tr-TR" b="1" dirty="0"/>
              <a:t>İ</a:t>
            </a:r>
            <a:r>
              <a:rPr lang="tr-TR" b="1" dirty="0" smtClean="0"/>
              <a:t>tici</a:t>
            </a:r>
            <a:endParaRPr lang="en-AU" dirty="0"/>
          </a:p>
          <a:p>
            <a:r>
              <a:rPr lang="tr-TR" b="1" dirty="0"/>
              <a:t>Y</a:t>
            </a:r>
            <a:r>
              <a:rPr lang="tr-TR" b="1" dirty="0" smtClean="0"/>
              <a:t>ürüyen </a:t>
            </a:r>
            <a:r>
              <a:rPr lang="tr-TR" b="1" dirty="0"/>
              <a:t>kiriş</a:t>
            </a:r>
            <a:endParaRPr lang="en-AU" dirty="0"/>
          </a:p>
          <a:p>
            <a:r>
              <a:rPr lang="tr-TR" b="1" dirty="0"/>
              <a:t>H</a:t>
            </a:r>
            <a:r>
              <a:rPr lang="tr-TR" b="1" dirty="0" smtClean="0"/>
              <a:t>addeleme </a:t>
            </a:r>
            <a:r>
              <a:rPr lang="tr-TR" b="1" dirty="0"/>
              <a:t>silindirleri arasındaki boşluğun ayarlanması ve kontrolü</a:t>
            </a:r>
            <a:endParaRPr lang="en-AU" dirty="0"/>
          </a:p>
          <a:p>
            <a:r>
              <a:rPr lang="tr-TR" b="1" dirty="0"/>
              <a:t>S</a:t>
            </a:r>
            <a:r>
              <a:rPr lang="tr-TR" b="1" dirty="0" smtClean="0"/>
              <a:t>arıcı </a:t>
            </a:r>
            <a:r>
              <a:rPr lang="tr-TR" b="1" dirty="0"/>
              <a:t>hareketleri</a:t>
            </a:r>
            <a:endParaRPr lang="en-AU" dirty="0"/>
          </a:p>
          <a:p>
            <a:r>
              <a:rPr lang="tr-TR" b="1" dirty="0"/>
              <a:t>Çalışma silindirinin yatak takozlarının yağlanması</a:t>
            </a:r>
            <a:endParaRPr lang="en-AU" dirty="0"/>
          </a:p>
          <a:p>
            <a:r>
              <a:rPr lang="tr-TR" b="1" dirty="0"/>
              <a:t>Konveyör makaralı rulmanların yağlanması</a:t>
            </a:r>
            <a:endParaRPr lang="en-AU" dirty="0"/>
          </a:p>
          <a:p>
            <a:r>
              <a:rPr lang="tr-TR" b="1" dirty="0"/>
              <a:t>Millerin ve kaplinlerin yağlanması</a:t>
            </a:r>
            <a:endParaRPr lang="en-AU" dirty="0"/>
          </a:p>
          <a:p>
            <a:r>
              <a:rPr lang="tr-TR" b="1" dirty="0"/>
              <a:t>Sarıcıların mandrel ve yataklarının yağlanması</a:t>
            </a:r>
            <a:endParaRPr lang="en-AU" dirty="0"/>
          </a:p>
          <a:p>
            <a:r>
              <a:rPr lang="tr-TR" b="1" dirty="0"/>
              <a:t>İlişkili </a:t>
            </a:r>
            <a:r>
              <a:rPr lang="tr-TR" b="1" dirty="0" smtClean="0"/>
              <a:t>hizmetler</a:t>
            </a:r>
            <a:endParaRPr lang="en-AU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r>
              <a:rPr lang="tr-TR" dirty="0" smtClean="0"/>
              <a:t>Amaç</a:t>
            </a:r>
            <a:r>
              <a:rPr lang="tr-TR" dirty="0"/>
              <a:t>:</a:t>
            </a:r>
            <a:endParaRPr lang="en-AU" dirty="0"/>
          </a:p>
          <a:p>
            <a:r>
              <a:rPr lang="tr-TR" dirty="0"/>
              <a:t>* Tüketiminizi optimize edin ve muhtemelen yağ drenajlarınızı boşaltın</a:t>
            </a:r>
            <a:endParaRPr lang="en-AU" dirty="0"/>
          </a:p>
          <a:p>
            <a:r>
              <a:rPr lang="tr-TR" dirty="0"/>
              <a:t>* </a:t>
            </a:r>
            <a:r>
              <a:rPr lang="tr-TR" dirty="0" smtClean="0"/>
              <a:t>Malzemelerinizin </a:t>
            </a:r>
            <a:r>
              <a:rPr lang="tr-TR" dirty="0"/>
              <a:t>optimum yağlanmasını garanti eder</a:t>
            </a:r>
            <a:endParaRPr lang="en-AU" dirty="0"/>
          </a:p>
          <a:p>
            <a:pPr marL="68580" lv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4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48748" y="361063"/>
            <a:ext cx="5332602" cy="914400"/>
          </a:xfrm>
        </p:spPr>
        <p:txBody>
          <a:bodyPr rtlCol="0"/>
          <a:lstStyle/>
          <a:p>
            <a:pPr rtl="0"/>
            <a:r>
              <a:rPr lang="tr-TR" b="1" dirty="0" smtClean="0">
                <a:solidFill>
                  <a:schemeClr val="accent6"/>
                </a:solidFill>
              </a:rPr>
              <a:t>TCTEK ÜRÜN LİSTESİ</a:t>
            </a:r>
            <a:endParaRPr lang="tr-TR" b="1" dirty="0">
              <a:solidFill>
                <a:schemeClr val="accent6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80360" y="4095750"/>
            <a:ext cx="3687839" cy="2762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45" y="4352563"/>
            <a:ext cx="2238375" cy="284503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5" y="4183154"/>
            <a:ext cx="2371660" cy="301444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35" y="818263"/>
            <a:ext cx="6491710" cy="595155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" y="2021714"/>
            <a:ext cx="4052975" cy="12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98" y="962025"/>
            <a:ext cx="6208302" cy="5895975"/>
          </a:xfrm>
          <a:prstGeom prst="rect">
            <a:avLst/>
          </a:prstGeom>
        </p:spPr>
      </p:pic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31970" y="357432"/>
            <a:ext cx="1842782" cy="914400"/>
          </a:xfrm>
        </p:spPr>
        <p:txBody>
          <a:bodyPr rtlCol="0"/>
          <a:lstStyle/>
          <a:p>
            <a:pPr rtl="0"/>
            <a:r>
              <a:rPr lang="tr-TR" b="1" dirty="0" smtClean="0">
                <a:solidFill>
                  <a:schemeClr val="accent6"/>
                </a:solidFill>
              </a:rPr>
              <a:t>İÇERİK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229299" y="1268537"/>
            <a:ext cx="10363200" cy="5464528"/>
          </a:xfrm>
        </p:spPr>
        <p:txBody>
          <a:bodyPr rtlCol="0">
            <a:normAutofit/>
          </a:bodyPr>
          <a:lstStyle/>
          <a:p>
            <a:r>
              <a:rPr lang="tr-TR" sz="2400" b="1" dirty="0" smtClean="0"/>
              <a:t>MADDELERE GÖRE SEÇİM</a:t>
            </a:r>
          </a:p>
          <a:p>
            <a:r>
              <a:rPr lang="tr-TR" sz="2400" b="1" dirty="0" smtClean="0"/>
              <a:t>ÇELİK ENDÜSTRİSİ İÇİN SIVI VE YAĞLAYICILAR</a:t>
            </a:r>
          </a:p>
          <a:p>
            <a:r>
              <a:rPr lang="tr-TR" sz="2400" b="1" dirty="0" smtClean="0"/>
              <a:t>TANIM</a:t>
            </a:r>
          </a:p>
          <a:p>
            <a:r>
              <a:rPr lang="tr-TR" sz="2400" b="1" dirty="0" smtClean="0"/>
              <a:t>ÜRÜN AVANTAJLARI</a:t>
            </a:r>
          </a:p>
          <a:p>
            <a:r>
              <a:rPr lang="tr-TR" sz="2400" b="1" dirty="0" smtClean="0"/>
              <a:t>UYGULAMA </a:t>
            </a:r>
            <a:r>
              <a:rPr lang="en-US" sz="2400" b="1" dirty="0" smtClean="0"/>
              <a:t> </a:t>
            </a:r>
            <a:r>
              <a:rPr lang="tr-TR" sz="2400" b="1" dirty="0" smtClean="0"/>
              <a:t>ALT </a:t>
            </a:r>
            <a:r>
              <a:rPr lang="tr-TR" sz="2400" b="1" dirty="0" smtClean="0"/>
              <a:t>ALANLARI</a:t>
            </a:r>
          </a:p>
          <a:p>
            <a:r>
              <a:rPr lang="tr-TR" sz="2400" b="1" dirty="0" smtClean="0"/>
              <a:t>ÇELİK ÜRETİM TESİSLERİ İÇİN YAĞLAYICILAR</a:t>
            </a:r>
          </a:p>
          <a:p>
            <a:r>
              <a:rPr lang="tr-TR" sz="2400" b="1" dirty="0" smtClean="0">
                <a:solidFill>
                  <a:schemeClr val="tx1">
                    <a:lumMod val="50000"/>
                  </a:schemeClr>
                </a:solidFill>
              </a:rPr>
              <a:t>UYGULAMALAR</a:t>
            </a:r>
          </a:p>
          <a:p>
            <a:r>
              <a:rPr lang="tr-TR" sz="2400" b="1" dirty="0" smtClean="0"/>
              <a:t>SÜREKLİ DÖKÜM İÇİN YAĞLAYICILAR</a:t>
            </a:r>
          </a:p>
          <a:p>
            <a:r>
              <a:rPr lang="tr-TR" sz="2400" b="1" dirty="0" smtClean="0">
                <a:solidFill>
                  <a:schemeClr val="tx1">
                    <a:lumMod val="50000"/>
                  </a:schemeClr>
                </a:solidFill>
              </a:rPr>
              <a:t>UYGULAMALAR</a:t>
            </a:r>
          </a:p>
          <a:p>
            <a:r>
              <a:rPr lang="tr-TR" sz="2400" b="1" dirty="0" smtClean="0"/>
              <a:t>SICAK HADDELEME İÇİN YAĞLAYICILAR</a:t>
            </a:r>
          </a:p>
          <a:p>
            <a:r>
              <a:rPr lang="tr-TR" sz="2400" b="1" dirty="0" smtClean="0">
                <a:solidFill>
                  <a:schemeClr val="tx1">
                    <a:lumMod val="50000"/>
                  </a:schemeClr>
                </a:solidFill>
              </a:rPr>
              <a:t>UYGULAMALAR</a:t>
            </a:r>
          </a:p>
          <a:p>
            <a:r>
              <a:rPr lang="tr-TR" sz="2400" b="1" dirty="0" smtClean="0"/>
              <a:t>TCTEK ÜRÜN LİSTESİ</a:t>
            </a:r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362" y="568704"/>
            <a:ext cx="1176570" cy="344129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128" y="2217111"/>
            <a:ext cx="6193872" cy="46408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00800" y="1153468"/>
            <a:ext cx="3390900" cy="1063643"/>
          </a:xfrm>
          <a:prstGeom prst="rect">
            <a:avLst/>
          </a:prstGeom>
        </p:spPr>
      </p:pic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98414" y="369452"/>
            <a:ext cx="7597629" cy="914400"/>
          </a:xfrm>
        </p:spPr>
        <p:txBody>
          <a:bodyPr rtlCol="0"/>
          <a:lstStyle/>
          <a:p>
            <a:pPr rtl="0"/>
            <a:r>
              <a:rPr lang="tr-TR" b="1" dirty="0" smtClean="0">
                <a:solidFill>
                  <a:schemeClr val="accent6"/>
                </a:solidFill>
              </a:rPr>
              <a:t>MADDELELERE GÖRE SEÇİM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895350" y="1426464"/>
            <a:ext cx="5744347" cy="4572000"/>
          </a:xfrm>
        </p:spPr>
        <p:txBody>
          <a:bodyPr rtlCol="0">
            <a:normAutofit/>
          </a:bodyPr>
          <a:lstStyle/>
          <a:p>
            <a:r>
              <a:rPr lang="tr-TR" dirty="0"/>
              <a:t>Sıcak Haddelenmiş </a:t>
            </a:r>
            <a:r>
              <a:rPr lang="tr-TR" dirty="0" smtClean="0"/>
              <a:t>Sac</a:t>
            </a:r>
            <a:endParaRPr lang="en-AU" dirty="0"/>
          </a:p>
          <a:p>
            <a:r>
              <a:rPr lang="tr-TR" dirty="0"/>
              <a:t>Soğuk Haddelenmiş </a:t>
            </a:r>
            <a:r>
              <a:rPr lang="tr-TR" dirty="0" smtClean="0"/>
              <a:t>Sac</a:t>
            </a:r>
            <a:endParaRPr lang="en-AU" dirty="0"/>
          </a:p>
          <a:p>
            <a:r>
              <a:rPr lang="tr-TR" dirty="0"/>
              <a:t>Spiral Kaynaklı </a:t>
            </a:r>
            <a:r>
              <a:rPr lang="tr-TR" dirty="0" smtClean="0"/>
              <a:t>Boru</a:t>
            </a:r>
            <a:endParaRPr lang="en-AU" dirty="0"/>
          </a:p>
          <a:p>
            <a:r>
              <a:rPr lang="tr-TR" dirty="0" smtClean="0"/>
              <a:t>Boru </a:t>
            </a:r>
            <a:r>
              <a:rPr lang="tr-TR" dirty="0"/>
              <a:t>ve Kutu </a:t>
            </a:r>
            <a:r>
              <a:rPr lang="tr-TR" dirty="0" smtClean="0"/>
              <a:t>Profil</a:t>
            </a:r>
            <a:endParaRPr lang="en-AU" dirty="0"/>
          </a:p>
          <a:p>
            <a:r>
              <a:rPr lang="tr-TR" dirty="0"/>
              <a:t>Çelik </a:t>
            </a:r>
            <a:r>
              <a:rPr lang="tr-TR" dirty="0" smtClean="0"/>
              <a:t>Granül</a:t>
            </a:r>
            <a:endParaRPr lang="en-AU" dirty="0"/>
          </a:p>
          <a:p>
            <a:r>
              <a:rPr lang="tr-TR" dirty="0"/>
              <a:t>Alaşımlı ve </a:t>
            </a:r>
            <a:r>
              <a:rPr lang="tr-TR" dirty="0" smtClean="0"/>
              <a:t>Alaşım</a:t>
            </a:r>
            <a:r>
              <a:rPr lang="en-US" dirty="0" smtClean="0"/>
              <a:t>’</a:t>
            </a:r>
            <a:r>
              <a:rPr lang="tr-TR" dirty="0" smtClean="0"/>
              <a:t>sız Çelik</a:t>
            </a:r>
            <a:endParaRPr lang="en-AU" dirty="0"/>
          </a:p>
          <a:p>
            <a:r>
              <a:rPr lang="tr-TR" dirty="0" err="1"/>
              <a:t>Filmaşin</a:t>
            </a:r>
            <a:r>
              <a:rPr lang="tr-TR" dirty="0"/>
              <a:t> ve İnşaat </a:t>
            </a:r>
            <a:r>
              <a:rPr lang="tr-TR" dirty="0" smtClean="0"/>
              <a:t>Demiri</a:t>
            </a:r>
            <a:endParaRPr lang="en-AU" dirty="0"/>
          </a:p>
          <a:p>
            <a:r>
              <a:rPr lang="tr-TR" dirty="0"/>
              <a:t>Hadde Profil ve </a:t>
            </a:r>
            <a:r>
              <a:rPr lang="tr-TR" dirty="0" smtClean="0"/>
              <a:t>Köşebent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5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54341" y="315879"/>
            <a:ext cx="11339119" cy="914400"/>
          </a:xfrm>
        </p:spPr>
        <p:txBody>
          <a:bodyPr rtlCol="0"/>
          <a:lstStyle/>
          <a:p>
            <a:pPr lvl="0"/>
            <a:r>
              <a:rPr lang="tr-TR" b="1" dirty="0" smtClean="0">
                <a:solidFill>
                  <a:schemeClr val="accent6"/>
                </a:solidFill>
              </a:rPr>
              <a:t>ÇELİK ENDÜSTRİSİ İÇİN SIVI VE YAĞLAYICILAR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62" y="4890320"/>
            <a:ext cx="4844987" cy="19171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1" y="2914828"/>
            <a:ext cx="4213164" cy="189931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85" y="1067181"/>
            <a:ext cx="3634116" cy="184764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52475" y="1714500"/>
            <a:ext cx="6429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Çelik üretim </a:t>
            </a:r>
            <a:r>
              <a:rPr lang="tr-TR" b="1" dirty="0" smtClean="0"/>
              <a:t>tesisleri 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S</a:t>
            </a:r>
            <a:r>
              <a:rPr lang="tr-TR" b="1" dirty="0" smtClean="0"/>
              <a:t>ürekli döküm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S</a:t>
            </a:r>
            <a:r>
              <a:rPr lang="tr-TR" b="1" dirty="0" smtClean="0"/>
              <a:t>ıcak </a:t>
            </a:r>
            <a:r>
              <a:rPr lang="tr-TR" b="1" dirty="0"/>
              <a:t>ve soğuk haddeleme hatları için </a:t>
            </a:r>
            <a:r>
              <a:rPr lang="tr-TR" b="1" dirty="0" smtClean="0"/>
              <a:t>yağlayıcılar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Yangına dayanıklı hidrolik </a:t>
            </a:r>
            <a:r>
              <a:rPr lang="tr-TR" b="1" dirty="0" smtClean="0"/>
              <a:t>için sıvılar </a:t>
            </a:r>
            <a:r>
              <a:rPr lang="tr-TR" b="1" dirty="0"/>
              <a:t>ve teknik </a:t>
            </a:r>
            <a:r>
              <a:rPr lang="tr-TR" b="1" dirty="0" smtClean="0"/>
              <a:t>gresler</a:t>
            </a:r>
            <a:endParaRPr lang="en-AU" dirty="0"/>
          </a:p>
        </p:txBody>
      </p:sp>
      <p:sp>
        <p:nvSpPr>
          <p:cNvPr id="6" name="Metin kutusu 5"/>
          <p:cNvSpPr txBox="1"/>
          <p:nvPr/>
        </p:nvSpPr>
        <p:spPr>
          <a:xfrm>
            <a:off x="7181851" y="2858995"/>
            <a:ext cx="4552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HFA </a:t>
            </a:r>
            <a:r>
              <a:rPr lang="tr-TR" b="1" dirty="0"/>
              <a:t>hidrolik </a:t>
            </a:r>
            <a:r>
              <a:rPr lang="tr-TR" b="1" dirty="0" smtClean="0"/>
              <a:t>sıvıları için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Çok </a:t>
            </a:r>
            <a:r>
              <a:rPr lang="tr-TR" b="1" dirty="0"/>
              <a:t>yüksek sıcaklıkta </a:t>
            </a:r>
            <a:r>
              <a:rPr lang="tr-TR" b="1" dirty="0" smtClean="0"/>
              <a:t>gresler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Yangına </a:t>
            </a:r>
            <a:r>
              <a:rPr lang="tr-TR" b="1" dirty="0"/>
              <a:t>dayanıklı hidrolik </a:t>
            </a:r>
            <a:r>
              <a:rPr lang="tr-TR" b="1" dirty="0" smtClean="0"/>
              <a:t>sıvılar için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Yüksek </a:t>
            </a:r>
            <a:r>
              <a:rPr lang="tr-TR" b="1" dirty="0"/>
              <a:t>sıcaklıktaki </a:t>
            </a:r>
            <a:r>
              <a:rPr lang="tr-TR" b="1" dirty="0" smtClean="0"/>
              <a:t>gresler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Suya </a:t>
            </a:r>
            <a:r>
              <a:rPr lang="tr-TR" b="1" dirty="0"/>
              <a:t>dayanıklı gresler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Ağır </a:t>
            </a:r>
            <a:r>
              <a:rPr lang="tr-TR" b="1" dirty="0"/>
              <a:t>yük </a:t>
            </a:r>
            <a:r>
              <a:rPr lang="tr-TR" b="1" dirty="0" smtClean="0"/>
              <a:t>gresleri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Yüksek derecelere karşı sıvı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1290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55" y="1023276"/>
            <a:ext cx="5708045" cy="57842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176" y="3860419"/>
            <a:ext cx="1266824" cy="1130681"/>
          </a:xfrm>
          <a:prstGeom prst="rect">
            <a:avLst/>
          </a:prstGeom>
        </p:spPr>
      </p:pic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38175" y="333972"/>
            <a:ext cx="1693964" cy="914400"/>
          </a:xfrm>
        </p:spPr>
        <p:txBody>
          <a:bodyPr rtlCol="0"/>
          <a:lstStyle/>
          <a:p>
            <a:pPr rtl="0"/>
            <a:r>
              <a:rPr lang="tr-TR" b="1" dirty="0" smtClean="0">
                <a:solidFill>
                  <a:schemeClr val="accent6"/>
                </a:solidFill>
              </a:rPr>
              <a:t>TANIM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638175" y="988314"/>
            <a:ext cx="11496160" cy="5164836"/>
          </a:xfrm>
        </p:spPr>
        <p:txBody>
          <a:bodyPr rtlCol="0">
            <a:normAutofit fontScale="70000" lnSpcReduction="20000"/>
          </a:bodyPr>
          <a:lstStyle/>
          <a:p>
            <a:pPr marL="68580" indent="0">
              <a:buNone/>
            </a:pPr>
            <a:r>
              <a:rPr lang="tr-TR" dirty="0" smtClean="0"/>
              <a:t>Çelik yapımına bağlı yağlama uygulamaları en çok talep edilenler arasındadır. Genellikle yüksek sıcaklıkları, yangın riskini, yükü, su veya kirletici maddelerin varlığını ve çevreye saygıyı birleştirirler.</a:t>
            </a:r>
          </a:p>
          <a:p>
            <a:pPr marL="68580" indent="0">
              <a:buNone/>
            </a:pPr>
            <a:r>
              <a:rPr lang="tr-TR" dirty="0" smtClean="0"/>
              <a:t>TCTEK Professional, onlarca yıllık tecrübesiyle, bu kısıtlamalara mükemmel bir şekilde cevap verdikleri için, son derece teknik nitelikleriyle tanınan ürünler geliştirmiştir.</a:t>
            </a:r>
          </a:p>
          <a:p>
            <a:pPr marL="68580" indent="0">
              <a:buNone/>
            </a:pPr>
            <a:r>
              <a:rPr lang="tr-TR" dirty="0" smtClean="0"/>
              <a:t>Yangına dayanıklı sıvılarımız ve teknik greslerimiz tüm dünyada kullanılmaktadır:</a:t>
            </a:r>
          </a:p>
          <a:p>
            <a:pPr marL="68580" indent="0">
              <a:buNone/>
            </a:pPr>
            <a:endParaRPr lang="tr-TR" dirty="0" smtClean="0"/>
          </a:p>
          <a:p>
            <a:pPr marL="68580" lvl="0" indent="0"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Çelik üretim tesislerinde: </a:t>
            </a:r>
            <a:r>
              <a:rPr lang="tr-TR" dirty="0" smtClean="0"/>
              <a:t>elektrik ark fırınları kepçe fırınları, sürekli döküm hatları</a:t>
            </a:r>
          </a:p>
          <a:p>
            <a:pPr marL="68580" indent="0"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Sıcak haddeleme hatlarında: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smtClean="0"/>
              <a:t>Tezgâh hidroliği, iş rulosu silindir yataklarının yağlanması</a:t>
            </a:r>
          </a:p>
          <a:p>
            <a:pPr marL="68580" indent="0"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Soğuk haddehanelerde: </a:t>
            </a:r>
            <a:r>
              <a:rPr lang="tr-TR" dirty="0" smtClean="0"/>
              <a:t>Tezgâh hidroliği, iş rulosu silindir yataklarının yağlanması</a:t>
            </a:r>
            <a:endParaRPr lang="tr-TR" dirty="0" smtClean="0">
              <a:solidFill>
                <a:schemeClr val="accent2"/>
              </a:solidFill>
            </a:endParaRPr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r>
              <a:rPr lang="tr-TR" b="1" dirty="0" smtClean="0">
                <a:solidFill>
                  <a:srgbClr val="00B0F0"/>
                </a:solidFill>
              </a:rPr>
              <a:t>4 noktada ürün felsefemiz:</a:t>
            </a:r>
          </a:p>
          <a:p>
            <a:pPr>
              <a:buFont typeface="Arial" charset="0"/>
              <a:buChar char="•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Güvence</a:t>
            </a:r>
            <a:r>
              <a:rPr lang="tr-TR" dirty="0" smtClean="0"/>
              <a:t>		</a:t>
            </a: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* Performans		</a:t>
            </a:r>
            <a:endParaRPr lang="en-US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Kalite		* Çevre dostu</a:t>
            </a:r>
          </a:p>
          <a:p>
            <a:pPr marL="68580" indent="0">
              <a:buNone/>
            </a:pPr>
            <a:r>
              <a:rPr lang="tr-TR" dirty="0" smtClean="0"/>
              <a:t>Bu 4 ilke, çeşitli malzeme üreticileri ve çelik grupları tanınmamızın nedenidir.</a:t>
            </a:r>
          </a:p>
          <a:p>
            <a:pPr lvl="0" rtl="0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630" y="3833669"/>
            <a:ext cx="1317445" cy="11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08" y="3152775"/>
            <a:ext cx="8953092" cy="3705225"/>
          </a:xfrm>
          <a:prstGeom prst="rect">
            <a:avLst/>
          </a:prstGeom>
        </p:spPr>
      </p:pic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31970" y="346906"/>
            <a:ext cx="4753761" cy="914400"/>
          </a:xfrm>
        </p:spPr>
        <p:txBody>
          <a:bodyPr rtlCol="0"/>
          <a:lstStyle/>
          <a:p>
            <a:r>
              <a:rPr lang="tr-TR" b="1" dirty="0">
                <a:solidFill>
                  <a:schemeClr val="accent6"/>
                </a:solidFill>
              </a:rPr>
              <a:t>ÜRÜN AVATAJLARI</a:t>
            </a: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42901" y="1026414"/>
            <a:ext cx="11239500" cy="5507835"/>
          </a:xfrm>
        </p:spPr>
        <p:txBody>
          <a:bodyPr rtlCol="0">
            <a:normAutofit fontScale="77500" lnSpcReduction="20000"/>
          </a:bodyPr>
          <a:lstStyle/>
          <a:p>
            <a:r>
              <a:rPr lang="tr-TR" dirty="0" err="1" smtClean="0"/>
              <a:t>Oksidasyon</a:t>
            </a:r>
            <a:r>
              <a:rPr lang="tr-TR" dirty="0" smtClean="0"/>
              <a:t> </a:t>
            </a:r>
            <a:r>
              <a:rPr lang="tr-TR" dirty="0"/>
              <a:t>direnci</a:t>
            </a:r>
            <a:endParaRPr lang="en-AU" dirty="0"/>
          </a:p>
          <a:p>
            <a:r>
              <a:rPr lang="tr-TR" dirty="0" smtClean="0"/>
              <a:t>Ağır </a:t>
            </a:r>
            <a:r>
              <a:rPr lang="tr-TR" dirty="0"/>
              <a:t>yük ve sıcaklık dayanımı</a:t>
            </a:r>
            <a:endParaRPr lang="en-AU" dirty="0"/>
          </a:p>
          <a:p>
            <a:r>
              <a:rPr lang="tr-TR" dirty="0" smtClean="0"/>
              <a:t>Yüksek </a:t>
            </a:r>
            <a:r>
              <a:rPr lang="tr-TR" dirty="0"/>
              <a:t>yapışma özellikleri</a:t>
            </a:r>
            <a:endParaRPr lang="en-AU" dirty="0"/>
          </a:p>
          <a:p>
            <a:r>
              <a:rPr lang="tr-TR" dirty="0" smtClean="0"/>
              <a:t>Santrifüjlere </a:t>
            </a:r>
            <a:r>
              <a:rPr lang="tr-TR" dirty="0"/>
              <a:t>direnci</a:t>
            </a:r>
            <a:endParaRPr lang="en-AU" dirty="0"/>
          </a:p>
          <a:p>
            <a:pPr marL="68580" indent="0">
              <a:buNone/>
            </a:pPr>
            <a:r>
              <a:rPr lang="tr-TR" b="1" dirty="0">
                <a:solidFill>
                  <a:schemeClr val="accent2"/>
                </a:solidFill>
              </a:rPr>
              <a:t>İlişkili </a:t>
            </a:r>
            <a:r>
              <a:rPr lang="tr-TR" b="1" dirty="0" smtClean="0">
                <a:solidFill>
                  <a:schemeClr val="accent2"/>
                </a:solidFill>
              </a:rPr>
              <a:t>hizmetler</a:t>
            </a:r>
            <a:endParaRPr lang="tr-TR" dirty="0">
              <a:solidFill>
                <a:schemeClr val="accent2"/>
              </a:solidFill>
            </a:endParaRPr>
          </a:p>
          <a:p>
            <a:pPr marL="68580" indent="0">
              <a:buNone/>
            </a:pPr>
            <a:r>
              <a:rPr lang="tr-TR" dirty="0" smtClean="0"/>
              <a:t>Çelik </a:t>
            </a:r>
            <a:r>
              <a:rPr lang="tr-TR" dirty="0"/>
              <a:t>üretim prosesine bağlı yağlayıcıların ötesinde, </a:t>
            </a:r>
            <a:r>
              <a:rPr lang="tr-TR" dirty="0" smtClean="0"/>
              <a:t>TCTEK </a:t>
            </a:r>
            <a:r>
              <a:rPr lang="tr-TR" dirty="0"/>
              <a:t>ayrıca ilgili </a:t>
            </a:r>
            <a:r>
              <a:rPr lang="tr-TR" dirty="0" smtClean="0"/>
              <a:t>malzemelerin </a:t>
            </a:r>
            <a:r>
              <a:rPr lang="tr-TR" dirty="0"/>
              <a:t>ve atölyelerin bakımı için geniş bir ürün yelpazesine sahiptir: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Ekipmanınızın </a:t>
            </a:r>
            <a:r>
              <a:rPr lang="tr-TR" b="1" dirty="0">
                <a:solidFill>
                  <a:schemeClr val="accent2"/>
                </a:solidFill>
              </a:rPr>
              <a:t>genel </a:t>
            </a:r>
            <a:r>
              <a:rPr lang="tr-TR" b="1" dirty="0" smtClean="0">
                <a:solidFill>
                  <a:schemeClr val="accent2"/>
                </a:solidFill>
              </a:rPr>
              <a:t>bakımı</a:t>
            </a:r>
            <a:endParaRPr lang="en-AU" b="1" dirty="0">
              <a:solidFill>
                <a:schemeClr val="accent2"/>
              </a:solidFill>
            </a:endParaRPr>
          </a:p>
          <a:p>
            <a:pPr marL="68580" indent="0"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Sabit</a:t>
            </a:r>
            <a:r>
              <a:rPr lang="tr-TR" b="1" dirty="0">
                <a:solidFill>
                  <a:schemeClr val="accent2"/>
                </a:solidFill>
              </a:rPr>
              <a:t>: </a:t>
            </a:r>
            <a:r>
              <a:rPr lang="tr-TR" dirty="0"/>
              <a:t>Hidrolik yağlar, dişli </a:t>
            </a:r>
            <a:r>
              <a:rPr lang="tr-TR" dirty="0" smtClean="0"/>
              <a:t>redaktör </a:t>
            </a:r>
            <a:r>
              <a:rPr lang="tr-TR" dirty="0"/>
              <a:t>yağları, </a:t>
            </a:r>
            <a:r>
              <a:rPr lang="tr-TR" dirty="0" smtClean="0"/>
              <a:t>gresler, sıvı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Haddehane</a:t>
            </a:r>
            <a:r>
              <a:rPr lang="tr-TR" b="1" dirty="0">
                <a:solidFill>
                  <a:schemeClr val="accent2"/>
                </a:solidFill>
              </a:rPr>
              <a:t>: </a:t>
            </a:r>
            <a:r>
              <a:rPr lang="tr-TR" dirty="0"/>
              <a:t>M</a:t>
            </a:r>
            <a:r>
              <a:rPr lang="tr-TR" dirty="0" smtClean="0"/>
              <a:t>otor </a:t>
            </a:r>
            <a:r>
              <a:rPr lang="tr-TR" dirty="0"/>
              <a:t>yağları, dişli, dişli </a:t>
            </a:r>
            <a:r>
              <a:rPr lang="tr-TR" dirty="0" smtClean="0"/>
              <a:t>redaktör </a:t>
            </a:r>
            <a:r>
              <a:rPr lang="tr-TR" dirty="0"/>
              <a:t>ve şanzıman yağları, hidrolik yağlar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Metal </a:t>
            </a:r>
            <a:r>
              <a:rPr lang="tr-TR" b="1" dirty="0">
                <a:solidFill>
                  <a:schemeClr val="accent2"/>
                </a:solidFill>
              </a:rPr>
              <a:t>işleme sıvıları</a:t>
            </a:r>
            <a:endParaRPr lang="en-AU" b="1" dirty="0">
              <a:solidFill>
                <a:schemeClr val="accent2"/>
              </a:solidFill>
            </a:endParaRPr>
          </a:p>
          <a:p>
            <a:pPr marL="68580" indent="0"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Amaç</a:t>
            </a:r>
            <a:r>
              <a:rPr lang="tr-TR" b="1" dirty="0">
                <a:solidFill>
                  <a:schemeClr val="accent2"/>
                </a:solidFill>
              </a:rPr>
              <a:t>:</a:t>
            </a:r>
            <a:endParaRPr lang="en-AU" b="1" dirty="0">
              <a:solidFill>
                <a:schemeClr val="accent2"/>
              </a:solidFill>
            </a:endParaRPr>
          </a:p>
          <a:p>
            <a:r>
              <a:rPr lang="tr-TR" dirty="0" smtClean="0"/>
              <a:t>Tüketiminizi </a:t>
            </a:r>
            <a:r>
              <a:rPr lang="tr-TR" dirty="0"/>
              <a:t>optimize edin ve muhtemelen yağ drenajlarınızı boşaltın</a:t>
            </a:r>
            <a:endParaRPr lang="en-AU" dirty="0"/>
          </a:p>
          <a:p>
            <a:r>
              <a:rPr lang="tr-TR" dirty="0" smtClean="0"/>
              <a:t>TCTEK malzemenizin optimum </a:t>
            </a:r>
            <a:r>
              <a:rPr lang="tr-TR" dirty="0"/>
              <a:t>yağlanmasını garanti eder</a:t>
            </a:r>
            <a:endParaRPr lang="en-AU" dirty="0"/>
          </a:p>
          <a:p>
            <a:pPr marL="68580" lvl="0" indent="0" rtl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0"/>
            <a:ext cx="2019300" cy="29265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18" y="216301"/>
            <a:ext cx="893283" cy="26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30161" y="325973"/>
            <a:ext cx="6716322" cy="914400"/>
          </a:xfrm>
        </p:spPr>
        <p:txBody>
          <a:bodyPr rtlCol="0"/>
          <a:lstStyle/>
          <a:p>
            <a:r>
              <a:rPr lang="tr-TR" b="1" dirty="0" smtClean="0">
                <a:solidFill>
                  <a:schemeClr val="accent6"/>
                </a:solidFill>
              </a:rPr>
              <a:t>UYGULAMA ALT ALANLARI</a:t>
            </a:r>
            <a:endParaRPr lang="en-AU" dirty="0">
              <a:solidFill>
                <a:schemeClr val="accent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22" y="921638"/>
            <a:ext cx="3893510" cy="260261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119" y="921638"/>
            <a:ext cx="3922381" cy="26219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22" y="3770636"/>
            <a:ext cx="3893510" cy="260261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119" y="3751338"/>
            <a:ext cx="3922381" cy="262191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316977" y="2473507"/>
            <a:ext cx="28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ÇELİK ÜRETİM</a:t>
            </a:r>
            <a:endParaRPr lang="en-AU" sz="28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7973622" y="2211897"/>
            <a:ext cx="337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SÜREKLİ DÖKÜM</a:t>
            </a:r>
            <a:endParaRPr lang="en-AU" sz="28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823309" y="4810332"/>
            <a:ext cx="384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SICAK HADDELEME</a:t>
            </a:r>
            <a:endParaRPr lang="en-AU" sz="2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851702" y="4810332"/>
            <a:ext cx="39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SOĞUK HADDELEME</a:t>
            </a:r>
            <a:endParaRPr lang="en-AU" sz="2800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32" y="1024238"/>
            <a:ext cx="1370977" cy="197248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77" y="1016076"/>
            <a:ext cx="1406541" cy="198881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64" y="4391408"/>
            <a:ext cx="1411842" cy="198184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89" y="4391408"/>
            <a:ext cx="1396652" cy="198184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41" y="2735117"/>
            <a:ext cx="1380706" cy="20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425" y="259345"/>
            <a:ext cx="2254054" cy="6598656"/>
          </a:xfrm>
          <a:prstGeom prst="rect">
            <a:avLst/>
          </a:prstGeom>
        </p:spPr>
      </p:pic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33806" y="330128"/>
            <a:ext cx="4114800" cy="914400"/>
          </a:xfrm>
        </p:spPr>
        <p:txBody>
          <a:bodyPr rtlCol="0"/>
          <a:lstStyle/>
          <a:p>
            <a:r>
              <a:rPr lang="tr-TR" b="1" dirty="0">
                <a:solidFill>
                  <a:schemeClr val="accent6"/>
                </a:solidFill>
              </a:rPr>
              <a:t>UYGULAMALAR</a:t>
            </a: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13214" y="1011820"/>
            <a:ext cx="11029950" cy="5695949"/>
          </a:xfrm>
        </p:spPr>
        <p:txBody>
          <a:bodyPr rtlCol="0">
            <a:normAutofit fontScale="62500" lnSpcReduction="20000"/>
          </a:bodyPr>
          <a:lstStyle/>
          <a:p>
            <a:pPr marL="68580" indent="0">
              <a:buNone/>
            </a:pPr>
            <a:r>
              <a:rPr lang="tr-TR" b="1" dirty="0" smtClean="0"/>
              <a:t>Yangına </a:t>
            </a:r>
            <a:r>
              <a:rPr lang="tr-TR" b="1" dirty="0"/>
              <a:t>dayanıklı </a:t>
            </a:r>
            <a:r>
              <a:rPr lang="tr-TR" b="1" dirty="0" smtClean="0"/>
              <a:t>sıvılar:</a:t>
            </a:r>
          </a:p>
          <a:p>
            <a:pPr marL="68580" indent="0">
              <a:buNone/>
            </a:pPr>
            <a:r>
              <a:rPr lang="tr-TR" b="1" dirty="0" smtClean="0"/>
              <a:t>	* Hidrolik sıvı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/>
              <a:t>	* Kok </a:t>
            </a:r>
            <a:r>
              <a:rPr lang="tr-TR" b="1" dirty="0"/>
              <a:t>fırınları için kapı </a:t>
            </a:r>
            <a:r>
              <a:rPr lang="tr-TR" b="1" dirty="0" smtClean="0"/>
              <a:t>kontrolleri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/>
              <a:t>	* Araba vagonları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/>
              <a:t>	* Zemin makineleri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/>
              <a:t>	* Yüksek </a:t>
            </a:r>
            <a:r>
              <a:rPr lang="tr-TR" b="1" dirty="0"/>
              <a:t>fırın </a:t>
            </a:r>
            <a:r>
              <a:rPr lang="tr-TR" b="1" dirty="0" smtClean="0"/>
              <a:t>kapıları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/>
              <a:t>	* Devirme </a:t>
            </a:r>
            <a:r>
              <a:rPr lang="tr-TR" b="1" dirty="0"/>
              <a:t>ve elektrot kontrolü,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/>
              <a:t>	* Elektrik </a:t>
            </a:r>
            <a:r>
              <a:rPr lang="tr-TR" b="1" dirty="0"/>
              <a:t>ark fırınlarının ve kepçe </a:t>
            </a:r>
            <a:r>
              <a:rPr lang="tr-TR" b="1" dirty="0" smtClean="0"/>
              <a:t>fırınlarının</a:t>
            </a:r>
          </a:p>
          <a:p>
            <a:pPr marL="68580" indent="0">
              <a:buNone/>
            </a:pPr>
            <a:r>
              <a:rPr lang="tr-TR" b="1" dirty="0"/>
              <a:t>	</a:t>
            </a:r>
            <a:r>
              <a:rPr lang="tr-TR" b="1" dirty="0" smtClean="0"/>
              <a:t>   çatı </a:t>
            </a:r>
            <a:r>
              <a:rPr lang="tr-TR" b="1" dirty="0"/>
              <a:t>ve sürgülü kapılarının açılıp kapanması.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/>
              <a:t>	* </a:t>
            </a:r>
            <a:r>
              <a:rPr lang="tr-TR" b="1" dirty="0"/>
              <a:t>Kepçe akslarının yağlanması</a:t>
            </a:r>
            <a:endParaRPr lang="en-AU" dirty="0"/>
          </a:p>
          <a:p>
            <a:pPr marL="68580" indent="0">
              <a:buNone/>
            </a:pPr>
            <a:r>
              <a:rPr lang="tr-TR" b="1" dirty="0" smtClean="0"/>
              <a:t>	* Kepçe </a:t>
            </a:r>
            <a:r>
              <a:rPr lang="tr-TR" b="1" dirty="0"/>
              <a:t>akslarının yağlanması</a:t>
            </a:r>
          </a:p>
          <a:p>
            <a:pPr marL="68580" indent="0">
              <a:buNone/>
            </a:pPr>
            <a:endParaRPr lang="tr-TR" b="1" dirty="0" smtClean="0"/>
          </a:p>
          <a:p>
            <a:pPr marL="68580" indent="0">
              <a:buNone/>
            </a:pPr>
            <a:r>
              <a:rPr lang="tr-TR" b="1" dirty="0" smtClean="0"/>
              <a:t>İlişkili hizmetler:</a:t>
            </a:r>
            <a:endParaRPr lang="tr-TR" b="1" dirty="0"/>
          </a:p>
          <a:p>
            <a:pPr marL="68580" indent="0">
              <a:buNone/>
            </a:pPr>
            <a:r>
              <a:rPr lang="tr-TR" dirty="0" smtClean="0"/>
              <a:t>TCTEK </a:t>
            </a:r>
            <a:r>
              <a:rPr lang="tr-TR" dirty="0"/>
              <a:t>size tavsiyelerde bulunmak ve yağlayıcılarımızın optimum kullanımını garanti etmek için Teknik Yardım sağlar.</a:t>
            </a:r>
          </a:p>
          <a:p>
            <a:pPr marL="68580" indent="0">
              <a:buNone/>
            </a:pPr>
            <a:r>
              <a:rPr lang="tr-TR" b="1" dirty="0" smtClean="0"/>
              <a:t>Amaç</a:t>
            </a:r>
            <a:r>
              <a:rPr lang="tr-TR" b="1" dirty="0"/>
              <a:t>:</a:t>
            </a:r>
          </a:p>
          <a:p>
            <a:pPr marL="68580" indent="0">
              <a:buNone/>
            </a:pPr>
            <a:r>
              <a:rPr lang="tr-TR" dirty="0" smtClean="0"/>
              <a:t>	* </a:t>
            </a:r>
            <a:r>
              <a:rPr lang="tr-TR" dirty="0"/>
              <a:t>Tüketiminizi optimize edin ve muhtemelen yağ drenajlarınızı boşaltın</a:t>
            </a:r>
          </a:p>
          <a:p>
            <a:pPr marL="68580" indent="0">
              <a:buNone/>
            </a:pPr>
            <a:r>
              <a:rPr lang="tr-TR" dirty="0" smtClean="0"/>
              <a:t>	* Malzemelerinizin </a:t>
            </a:r>
            <a:r>
              <a:rPr lang="tr-TR" dirty="0"/>
              <a:t>optimum yağlanmasını garanti eder</a:t>
            </a:r>
            <a:endParaRPr lang="en-AU" dirty="0"/>
          </a:p>
          <a:p>
            <a:pPr marL="68580" lvl="0" indent="0" rtl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6110768" y="1244528"/>
            <a:ext cx="5886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1">
                    <a:lumMod val="75000"/>
                  </a:schemeClr>
                </a:solidFill>
              </a:rPr>
              <a:t>BURADA TCTEK PROFESSİONAL SIVI HEM KENDİ BAŞINA KULLANILIR HEMDE İSTENİLEN SIVIYA VEYA GRESLERE BELİRTİLEN MİKTARLAR KADAR EKLENİR</a:t>
            </a:r>
            <a:endParaRPr lang="en-A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65" y="2005535"/>
            <a:ext cx="1324796" cy="4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1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ontinuous cast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933451"/>
            <a:ext cx="5915025" cy="59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664828" y="374476"/>
            <a:ext cx="9150291" cy="914400"/>
          </a:xfrm>
        </p:spPr>
        <p:txBody>
          <a:bodyPr rtlCol="0"/>
          <a:lstStyle/>
          <a:p>
            <a:r>
              <a:rPr lang="tr-TR" b="1" dirty="0" smtClean="0">
                <a:solidFill>
                  <a:schemeClr val="accent6"/>
                </a:solidFill>
              </a:rPr>
              <a:t>SÜREKLİ DÖKÜM İÇİN YAĞLAYICILAR</a:t>
            </a:r>
            <a:endParaRPr lang="tr-TR" dirty="0">
              <a:solidFill>
                <a:schemeClr val="accent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43000" y="1304925"/>
            <a:ext cx="903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/>
              <a:t>Kepçe taretinden soğutma yatağına yağlama sağlayan sürekli döküm için teknik yağlayıcılar.</a:t>
            </a:r>
            <a:endParaRPr lang="en-AU" dirty="0"/>
          </a:p>
        </p:txBody>
      </p:sp>
      <p:sp>
        <p:nvSpPr>
          <p:cNvPr id="3" name="Metin kutusu 2"/>
          <p:cNvSpPr txBox="1"/>
          <p:nvPr/>
        </p:nvSpPr>
        <p:spPr>
          <a:xfrm>
            <a:off x="134486" y="2229767"/>
            <a:ext cx="120575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TANIM</a:t>
            </a:r>
            <a:endParaRPr lang="en-AU" sz="2000" b="1" i="1" dirty="0"/>
          </a:p>
          <a:p>
            <a:endParaRPr lang="tr-TR" sz="2000" b="1" dirty="0" smtClean="0"/>
          </a:p>
          <a:p>
            <a:r>
              <a:rPr lang="tr-TR" sz="2000" b="1" dirty="0" smtClean="0"/>
              <a:t>Sürekli </a:t>
            </a:r>
            <a:r>
              <a:rPr lang="tr-TR" sz="2000" b="1" dirty="0"/>
              <a:t>döküm, erimiş metalin katılaşmasını sağlar. </a:t>
            </a:r>
            <a:r>
              <a:rPr lang="tr-TR" sz="2000" b="1" dirty="0" smtClean="0"/>
              <a:t>1500 °C'de </a:t>
            </a:r>
            <a:r>
              <a:rPr lang="tr-TR" sz="2000" b="1" dirty="0"/>
              <a:t>sıvı çelikten </a:t>
            </a:r>
            <a:r>
              <a:rPr lang="tr-TR" sz="2000" b="1" dirty="0" smtClean="0"/>
              <a:t>yapılmış </a:t>
            </a:r>
            <a:r>
              <a:rPr lang="tr-TR" sz="2000" b="1" dirty="0"/>
              <a:t>kepçe taretinden </a:t>
            </a:r>
            <a:r>
              <a:rPr lang="tr-TR" sz="2000" b="1" dirty="0" smtClean="0"/>
              <a:t>tun dişi </a:t>
            </a:r>
            <a:r>
              <a:rPr lang="tr-TR" sz="2000" b="1" dirty="0"/>
              <a:t>besler ve daha sonra kalıpların içinde soğutulur.</a:t>
            </a:r>
            <a:endParaRPr lang="en-AU" sz="2000" b="1" dirty="0"/>
          </a:p>
          <a:p>
            <a:r>
              <a:rPr lang="tr-TR" sz="2000" b="1" dirty="0"/>
              <a:t>Levha, çiçek veya kütük şeklinde üretilen çelik, silindirler arasından geçerken katılaşmaya devam eder. Düzleştirilip boyuna kesildikten sonra soğutma yatağında yolculuğunu bitirir.</a:t>
            </a:r>
            <a:endParaRPr lang="en-AU" sz="2000" b="1" dirty="0"/>
          </a:p>
          <a:p>
            <a:r>
              <a:rPr lang="tr-TR" sz="2000" b="1" dirty="0"/>
              <a:t>Sürekli döküm işlemi boyunca yüksek sıcaklıkların yanı sıra suyun varlığı çok özel greslerin kullanılmasını gerektirir: </a:t>
            </a:r>
            <a:endParaRPr lang="tr-TR" sz="2000" b="1" dirty="0" smtClean="0"/>
          </a:p>
          <a:p>
            <a:r>
              <a:rPr lang="tr-TR" sz="2000" b="1" dirty="0"/>
              <a:t>B</a:t>
            </a:r>
            <a:r>
              <a:rPr lang="tr-TR" sz="2000" b="1" dirty="0" smtClean="0"/>
              <a:t>unlar </a:t>
            </a:r>
            <a:r>
              <a:rPr lang="tr-TR" sz="2000" b="1" dirty="0"/>
              <a:t>koyulaştırıcı teknolojilere, baz yağın viskozitelerine ve uygun katkı maddelerine dayanır. Birçok hidrolik </a:t>
            </a:r>
            <a:r>
              <a:rPr lang="tr-TR" sz="2000" b="1" dirty="0" smtClean="0"/>
              <a:t>malzemenin </a:t>
            </a:r>
            <a:r>
              <a:rPr lang="tr-TR" sz="2000" b="1" dirty="0"/>
              <a:t>yangın riski de mevcuttur</a:t>
            </a:r>
            <a:r>
              <a:rPr lang="tr-TR" sz="2000" b="1" dirty="0" smtClean="0"/>
              <a:t>. Burada belirtilecek sıcaklık derecesine göre TCTEK greslerimizden veyahut TCTEK Professional sıvı yeterli olacaktır.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9690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ce tasarım şablon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010316_TF03460533" id="{D7AB7888-E2DC-4E29-A712-7D43AA6B48DD}" vid="{3D305546-48E6-4C36-931B-7299F45102EC}"/>
    </a:ext>
  </a:extLst>
</a:theme>
</file>

<file path=ppt/theme/theme2.xml><?xml version="1.0" encoding="utf-8"?>
<a:theme xmlns:a="http://schemas.openxmlformats.org/drawingml/2006/main" name="Ofis Teması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6B1B62E-928A-4006-B97D-326E5E8B4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C28D37-012A-4F78-8189-E37D34006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FFBF3-BB42-47F7-806D-D5417A96E6A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Gece tasarım slaytları</Template>
  <TotalTime>301</TotalTime>
  <Words>650</Words>
  <Application>Microsoft Office PowerPoint</Application>
  <PresentationFormat>Özel</PresentationFormat>
  <Paragraphs>155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Gece tasarım şablonu</vt:lpstr>
      <vt:lpstr>Demir çelik endüstri</vt:lpstr>
      <vt:lpstr>İÇERİK</vt:lpstr>
      <vt:lpstr>MADDELELERE GÖRE SEÇİM</vt:lpstr>
      <vt:lpstr>ÇELİK ENDÜSTRİSİ İÇİN SIVI VE YAĞLAYICILAR </vt:lpstr>
      <vt:lpstr>TANIM</vt:lpstr>
      <vt:lpstr>ÜRÜN AVATAJLARI</vt:lpstr>
      <vt:lpstr>UYGULAMA ALT ALANLARI</vt:lpstr>
      <vt:lpstr>UYGULAMALAR</vt:lpstr>
      <vt:lpstr>SÜREKLİ DÖKÜM İÇİN YAĞLAYICILAR</vt:lpstr>
      <vt:lpstr>UYGULAMALAR</vt:lpstr>
      <vt:lpstr>SICAK HADDELEME İÇİN YAĞLAYICILAR</vt:lpstr>
      <vt:lpstr>UYGULAMALAR</vt:lpstr>
      <vt:lpstr>TCTEK ÜRÜN LİSTESİ</vt:lpstr>
    </vt:vector>
  </TitlesOfParts>
  <Company>NouS/TncTR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Demir çelik endüstri</dc:title>
  <dc:creator>BÜLENT COŞKUN</dc:creator>
  <cp:lastModifiedBy>Bill Millar</cp:lastModifiedBy>
  <cp:revision>26</cp:revision>
  <dcterms:created xsi:type="dcterms:W3CDTF">2022-07-26T11:44:22Z</dcterms:created>
  <dcterms:modified xsi:type="dcterms:W3CDTF">2023-01-10T09:27:02Z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