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8" r:id="rId5"/>
    <p:sldId id="269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5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18D120-DF07-4FC4-8FF7-36B9B322A5BB}" type="datetime1">
              <a:rPr lang="tr-TR" smtClean="0"/>
              <a:t>28.07.2022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B2C0F-3CBE-49E3-8377-4509235FCFAF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03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1214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146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986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967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995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091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217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81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473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54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5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 rtl="0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12683E-2EE6-4C3E-B389-913055A4CBCC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5F0A1-5435-4A92-AC6E-E02049B9BA3A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04B634-9077-4431-AEE9-7BF0DCE84D04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880DD48-C30E-4E46-AF89-A5C2CC63CB1C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 rtl="0">
              <a:defRPr sz="66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6401E-FF51-4657-ABBF-9312B735F809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02190B-4447-4BC6-9C68-E1A454150CBF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0345DA-EAEB-4EE5-BA4E-9248CEB40FB8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E5550D-805E-42B5-A9AA-649EA4925523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 rtl="0"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C8009C-8EF9-49C2-8401-BFB3ACF450F4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 rtl="0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5625BBDF-5622-4CBE-8A96-9D95313A59FF}" type="datetime1">
              <a:rPr lang="tr-TR" noProof="0" smtClean="0"/>
              <a:t>28.07.2022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Lubricants for infrastructure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" y="-27195"/>
            <a:ext cx="1233958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21532" y="3117156"/>
            <a:ext cx="8113398" cy="916044"/>
          </a:xfrm>
        </p:spPr>
        <p:txBody>
          <a:bodyPr rtlCol="0">
            <a:noAutofit/>
          </a:bodyPr>
          <a:lstStyle/>
          <a:p>
            <a:r>
              <a:rPr lang="tr-TR" sz="6000" b="1" dirty="0">
                <a:solidFill>
                  <a:schemeClr val="tx1"/>
                </a:solidFill>
              </a:rPr>
              <a:t>Demiryolu endüstrisi </a:t>
            </a:r>
            <a:r>
              <a:rPr lang="tr-TR" sz="6000" b="1" dirty="0" smtClean="0">
                <a:solidFill>
                  <a:schemeClr val="tx1"/>
                </a:solidFill>
              </a:rPr>
              <a:t/>
            </a:r>
            <a:br>
              <a:rPr lang="tr-TR" sz="6000" b="1" dirty="0" smtClean="0">
                <a:solidFill>
                  <a:schemeClr val="tx1"/>
                </a:solidFill>
              </a:rPr>
            </a:br>
            <a:r>
              <a:rPr lang="tr-TR" sz="6000" b="1" dirty="0" smtClean="0">
                <a:solidFill>
                  <a:schemeClr val="tx1"/>
                </a:solidFill>
              </a:rPr>
              <a:t>için </a:t>
            </a:r>
            <a:endParaRPr lang="tr-TR" sz="60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8190" y="4760751"/>
            <a:ext cx="3811397" cy="209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" y="-74510"/>
            <a:ext cx="3643063" cy="217175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942" y="54392"/>
            <a:ext cx="4388640" cy="209724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142"/>
            <a:ext cx="3947763" cy="209724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5381" y="-74510"/>
            <a:ext cx="2754514" cy="211736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61" y="2946270"/>
            <a:ext cx="4666672" cy="147790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54" y="4760751"/>
            <a:ext cx="2295845" cy="193384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" y="2090173"/>
            <a:ext cx="1842698" cy="267057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968" y="2042857"/>
            <a:ext cx="929140" cy="27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60" y="376091"/>
            <a:ext cx="6054026" cy="605402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63505" y="125834"/>
            <a:ext cx="2756451" cy="855677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özelikler</a:t>
            </a:r>
            <a:endParaRPr lang="en-AU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040235" y="1208015"/>
            <a:ext cx="109140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Demiryolu </a:t>
            </a:r>
            <a:r>
              <a:rPr lang="tr-TR" b="1" dirty="0"/>
              <a:t>gresleri kalsiyum sabunları (sulu veya susuz), Lityum veya Lityum Kalsiyum sabunları, organik veya inorganik koyulaştırıcılardan oluşur.</a:t>
            </a:r>
            <a:endParaRPr lang="en-AU" dirty="0"/>
          </a:p>
          <a:p>
            <a:endParaRPr lang="tr-TR" b="1" dirty="0" smtClean="0"/>
          </a:p>
          <a:p>
            <a:r>
              <a:rPr lang="tr-TR" b="1" dirty="0" smtClean="0"/>
              <a:t>Yağlanacak </a:t>
            </a:r>
            <a:r>
              <a:rPr lang="tr-TR" b="1" dirty="0"/>
              <a:t>veya korunacak </a:t>
            </a:r>
            <a:r>
              <a:rPr lang="tr-TR" b="1" dirty="0" smtClean="0"/>
              <a:t>malzemeye </a:t>
            </a:r>
            <a:r>
              <a:rPr lang="tr-TR" b="1" dirty="0"/>
              <a:t>bağlı olarak, mineral veya sentetik biyolojik olarak parçalanabilir esaslı olabilirler: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Tüm </a:t>
            </a:r>
            <a:r>
              <a:rPr lang="tr-TR" b="1" dirty="0"/>
              <a:t>enlemlerde ve her mevsimde kullanım için düşük sıcaklıkta </a:t>
            </a:r>
            <a:r>
              <a:rPr lang="tr-TR" b="1" dirty="0" smtClean="0"/>
              <a:t>performans:</a:t>
            </a:r>
          </a:p>
          <a:p>
            <a:endParaRPr lang="tr-TR" b="1" dirty="0"/>
          </a:p>
          <a:p>
            <a:r>
              <a:rPr lang="tr-TR" b="1" dirty="0" smtClean="0"/>
              <a:t>Bazı </a:t>
            </a:r>
            <a:r>
              <a:rPr lang="tr-TR" b="1" dirty="0" err="1"/>
              <a:t>formülasyonlar</a:t>
            </a:r>
            <a:r>
              <a:rPr lang="tr-TR" b="1" dirty="0"/>
              <a:t> için -50 ° C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Yüzeylere </a:t>
            </a:r>
            <a:r>
              <a:rPr lang="tr-TR" b="1" dirty="0"/>
              <a:t>çok iyi yapışır, fırlamaya ve su ile yıkanmaya karşı dayanıklıdır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Hızlı </a:t>
            </a:r>
            <a:r>
              <a:rPr lang="tr-TR" b="1" dirty="0"/>
              <a:t>bir şekilde biyolojik </a:t>
            </a:r>
            <a:r>
              <a:rPr lang="tr-TR" b="1" dirty="0" smtClean="0"/>
              <a:t>olarak </a:t>
            </a:r>
            <a:r>
              <a:rPr lang="tr-TR" b="1" dirty="0" err="1"/>
              <a:t>oksidasyon</a:t>
            </a:r>
            <a:r>
              <a:rPr lang="tr-TR" b="1" dirty="0"/>
              <a:t> ve UV dayanıklı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Aşınmayı </a:t>
            </a:r>
            <a:r>
              <a:rPr lang="tr-TR" b="1" dirty="0"/>
              <a:t>sınırlamak için çok iyi kayganlık ve yüklere ve darbelere karşı koymak için aşırı basınç katkıları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Gresler </a:t>
            </a:r>
            <a:r>
              <a:rPr lang="tr-TR" b="1" dirty="0"/>
              <a:t>birbirleriyle ve çok sayıda </a:t>
            </a:r>
            <a:r>
              <a:rPr lang="tr-TR" b="1" dirty="0" err="1"/>
              <a:t>elastomerle</a:t>
            </a:r>
            <a:r>
              <a:rPr lang="tr-TR" b="1" dirty="0"/>
              <a:t> karışabilir</a:t>
            </a:r>
            <a:endParaRPr lang="en-AU" dirty="0"/>
          </a:p>
          <a:p>
            <a:endParaRPr lang="tr-TR" b="1" dirty="0" smtClean="0"/>
          </a:p>
          <a:p>
            <a:r>
              <a:rPr lang="tr-TR" b="1" dirty="0" smtClean="0"/>
              <a:t>Ürün </a:t>
            </a:r>
            <a:r>
              <a:rPr lang="tr-TR" b="1" dirty="0"/>
              <a:t>avantajları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Demiryolu gresleri birçok </a:t>
            </a:r>
            <a:r>
              <a:rPr lang="tr-TR" b="1" dirty="0" smtClean="0"/>
              <a:t>üretici, </a:t>
            </a:r>
            <a:r>
              <a:rPr lang="tr-TR" b="1" dirty="0"/>
              <a:t>Teknik özelliklerine uygundur.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Sadece geleneksel demiryollarında </a:t>
            </a:r>
            <a:r>
              <a:rPr lang="tr-TR" b="1" dirty="0" smtClean="0"/>
              <a:t>değil;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Tramvay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tramvay-tren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yeraltı </a:t>
            </a:r>
            <a:r>
              <a:rPr lang="tr-TR" b="1" dirty="0"/>
              <a:t>demiryollarında da bulunan tüm kullanımları yerine getirebilen çeşitlendirilmiş bir ürün yelpazesidir.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15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58" y="4999839"/>
            <a:ext cx="2104742" cy="1858161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70745" y="125834"/>
            <a:ext cx="8967831" cy="855677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Özelikler ve müşteri avantajları</a:t>
            </a:r>
            <a:endParaRPr lang="en-AU" b="1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11171"/>
              </p:ext>
            </p:extLst>
          </p:nvPr>
        </p:nvGraphicFramePr>
        <p:xfrm>
          <a:off x="1166068" y="1325460"/>
          <a:ext cx="10066790" cy="313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395">
                  <a:extLst>
                    <a:ext uri="{9D8B030D-6E8A-4147-A177-3AD203B41FA5}">
                      <a16:colId xmlns:a16="http://schemas.microsoft.com/office/drawing/2014/main" val="968700360"/>
                    </a:ext>
                  </a:extLst>
                </a:gridCol>
                <a:gridCol w="5033395">
                  <a:extLst>
                    <a:ext uri="{9D8B030D-6E8A-4147-A177-3AD203B41FA5}">
                      <a16:colId xmlns:a16="http://schemas.microsoft.com/office/drawing/2014/main" val="2381324158"/>
                    </a:ext>
                  </a:extLst>
                </a:gridCol>
              </a:tblGrid>
              <a:tr h="36911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ÖZELİKLER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MÜŞTERİ AVANTAJLARI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854997"/>
                  </a:ext>
                </a:extLst>
              </a:tr>
              <a:tr h="920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Spreyler dahil birçok farklı formatta mevcuttur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(SPREY YAKINDA)</a:t>
                      </a:r>
                      <a:endParaRPr lang="en-A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Tüm hava koşullarında kolayca uygulanır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Verimlilik ve güvenlikte artış</a:t>
                      </a:r>
                      <a:endParaRPr lang="en-A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58020"/>
                  </a:ext>
                </a:extLst>
              </a:tr>
              <a:tr h="920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Oksidasyona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korozyona, aşınmayı sınırlamaya ve suyla yıkanmaya karşı dayanıklıdır</a:t>
                      </a:r>
                      <a:endParaRPr lang="en-A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Doldurmada azalma, ekipmanın korunması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Genel bakım maliyetlerinde azalma ile karlılıkta artış</a:t>
                      </a:r>
                      <a:endParaRPr lang="en-A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442049"/>
                  </a:ext>
                </a:extLst>
              </a:tr>
              <a:tr h="920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Düzenleyici gerekliliklere uygun olarak nihai biyolojik olarak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parçalanabilirlik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Yenilebilir ham maddelerin kullanımını destekler</a:t>
                      </a:r>
                      <a:endParaRPr lang="en-A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Çevrenin korunmasına ve sürdürülebilir kalkınmaya katkı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Çevre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dostu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yaklaşımı</a:t>
                      </a:r>
                      <a:endParaRPr lang="en-A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31429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11815" y="5390310"/>
            <a:ext cx="10939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Hizmetler</a:t>
            </a:r>
          </a:p>
          <a:p>
            <a:pPr lvl="0"/>
            <a:endParaRPr lang="tr-TR" b="1" dirty="0"/>
          </a:p>
          <a:p>
            <a:pPr lvl="0" algn="ctr"/>
            <a:r>
              <a:rPr lang="tr-TR" sz="1400" b="1" dirty="0" smtClean="0"/>
              <a:t>TCTEK, </a:t>
            </a:r>
            <a:r>
              <a:rPr lang="tr-TR" sz="1400" b="1" dirty="0"/>
              <a:t>yağlayıcılarımızın uygulanmasını kolaylaştırmak için uygun </a:t>
            </a:r>
            <a:r>
              <a:rPr lang="tr-TR" sz="1400" b="1" dirty="0" smtClean="0"/>
              <a:t>ekip ve malzemeler </a:t>
            </a:r>
            <a:r>
              <a:rPr lang="tr-TR" sz="1400" b="1" dirty="0"/>
              <a:t>sunmaktadır:</a:t>
            </a:r>
            <a:endParaRPr lang="en-AU" sz="1400" dirty="0"/>
          </a:p>
          <a:p>
            <a:pPr algn="ctr"/>
            <a:r>
              <a:rPr lang="tr-TR" sz="1400" dirty="0" smtClean="0"/>
              <a:t>TCTEK </a:t>
            </a:r>
            <a:r>
              <a:rPr lang="tr-TR" sz="1400" dirty="0"/>
              <a:t>size tavsiyelerde bulunmak ve yağlayıcılarımızın optimum kullanımını garanti etmek için Teknik Yardım sağlar.</a:t>
            </a:r>
            <a:endParaRPr lang="en-AU" sz="1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" y="5213352"/>
            <a:ext cx="1838543" cy="16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7798" y="155633"/>
            <a:ext cx="10201013" cy="859435"/>
          </a:xfrm>
        </p:spPr>
        <p:txBody>
          <a:bodyPr rtlCol="0">
            <a:normAutofit/>
          </a:bodyPr>
          <a:lstStyle/>
          <a:p>
            <a:r>
              <a:rPr lang="tr-TR" b="1" dirty="0"/>
              <a:t>Demiryolu altyapısı için yağlayıcılar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81512" y="1015068"/>
            <a:ext cx="95131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Demiryolu ağı altyapısı için yağlayıcılar: </a:t>
            </a:r>
            <a:endParaRPr lang="tr-TR" b="1" dirty="0" smtClean="0"/>
          </a:p>
          <a:p>
            <a:r>
              <a:rPr lang="tr-TR" b="1" dirty="0" smtClean="0"/>
              <a:t>palet mekanizmaları</a:t>
            </a:r>
          </a:p>
          <a:p>
            <a:r>
              <a:rPr lang="tr-TR" b="1" dirty="0" smtClean="0"/>
              <a:t>Şalt plakaları</a:t>
            </a:r>
          </a:p>
          <a:p>
            <a:r>
              <a:rPr lang="tr-TR" b="1" dirty="0" err="1" smtClean="0"/>
              <a:t>Katener</a:t>
            </a:r>
            <a:r>
              <a:rPr lang="tr-TR" b="1" dirty="0" smtClean="0"/>
              <a:t> </a:t>
            </a:r>
            <a:r>
              <a:rPr lang="tr-TR" b="1" dirty="0"/>
              <a:t>telleri, </a:t>
            </a:r>
            <a:endParaRPr lang="tr-TR" b="1" dirty="0" smtClean="0"/>
          </a:p>
          <a:p>
            <a:r>
              <a:rPr lang="tr-TR" b="1" dirty="0"/>
              <a:t>P</a:t>
            </a:r>
            <a:r>
              <a:rPr lang="tr-TR" b="1" dirty="0" smtClean="0"/>
              <a:t>alet donanımı</a:t>
            </a:r>
          </a:p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Tanım</a:t>
            </a:r>
            <a:endParaRPr lang="en-A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b="1" dirty="0" smtClean="0"/>
              <a:t>Gres yağlayıcı ve </a:t>
            </a:r>
            <a:r>
              <a:rPr lang="tr-TR" b="1" dirty="0"/>
              <a:t> </a:t>
            </a:r>
            <a:r>
              <a:rPr lang="tr-TR" b="1" dirty="0" smtClean="0"/>
              <a:t>               Professional Sıvı </a:t>
            </a:r>
            <a:r>
              <a:rPr lang="tr-TR" b="1" dirty="0"/>
              <a:t>üreticisi </a:t>
            </a:r>
            <a:r>
              <a:rPr lang="tr-TR" b="1" dirty="0" smtClean="0"/>
              <a:t>olan </a:t>
            </a:r>
            <a:r>
              <a:rPr lang="tr-TR" b="1" dirty="0"/>
              <a:t> </a:t>
            </a:r>
            <a:r>
              <a:rPr lang="tr-TR" b="1" dirty="0" smtClean="0"/>
              <a:t>            , </a:t>
            </a:r>
            <a:r>
              <a:rPr lang="tr-TR" b="1" dirty="0"/>
              <a:t>demiryolu </a:t>
            </a:r>
            <a:r>
              <a:rPr lang="tr-TR" b="1" dirty="0" smtClean="0"/>
              <a:t>malzemeleri </a:t>
            </a:r>
            <a:r>
              <a:rPr lang="tr-TR" b="1" dirty="0"/>
              <a:t>için tüm yağlama noktaları için çözüme sahiptir: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Paletli </a:t>
            </a:r>
            <a:r>
              <a:rPr lang="tr-TR" b="1" dirty="0"/>
              <a:t>ekipman ve tekerlek </a:t>
            </a:r>
            <a:r>
              <a:rPr lang="tr-TR" b="1" dirty="0" err="1"/>
              <a:t>flanşları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A</a:t>
            </a:r>
            <a:r>
              <a:rPr lang="tr-TR" b="1" dirty="0" smtClean="0"/>
              <a:t>nahtar </a:t>
            </a:r>
            <a:r>
              <a:rPr lang="tr-TR" b="1" dirty="0"/>
              <a:t>plakaları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/>
              <a:t>K</a:t>
            </a:r>
            <a:r>
              <a:rPr lang="tr-TR" b="1" dirty="0" err="1" smtClean="0"/>
              <a:t>atener</a:t>
            </a:r>
            <a:r>
              <a:rPr lang="tr-TR" b="1" dirty="0" smtClean="0"/>
              <a:t> </a:t>
            </a:r>
            <a:r>
              <a:rPr lang="tr-TR" b="1" dirty="0"/>
              <a:t>telleri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P</a:t>
            </a:r>
            <a:r>
              <a:rPr lang="tr-TR" b="1" dirty="0" smtClean="0"/>
              <a:t>arça </a:t>
            </a:r>
            <a:r>
              <a:rPr lang="tr-TR" b="1" dirty="0"/>
              <a:t>mekanizmaları</a:t>
            </a:r>
            <a:endParaRPr lang="en-AU" dirty="0"/>
          </a:p>
          <a:p>
            <a:r>
              <a:rPr lang="tr-TR" b="1" dirty="0"/>
              <a:t>Demiryolu trafiğine yönelik teknik ve çevresel gereklilikleri karşılamak üzere geliştirilen  </a:t>
            </a:r>
            <a:r>
              <a:rPr lang="tr-TR" b="1" dirty="0" smtClean="0"/>
              <a:t>            , </a:t>
            </a:r>
            <a:r>
              <a:rPr lang="tr-TR" b="1" dirty="0"/>
              <a:t>raylardaki aşınmayı, anahtar plakası dillerini, koruma raylarını ve tekerlekleri ve gürültü rahatsızlığını sınırlamak için özel gresler geliştirmiştir.</a:t>
            </a:r>
            <a:endParaRPr lang="en-AU" dirty="0"/>
          </a:p>
          <a:p>
            <a:endParaRPr lang="tr-TR" b="1" dirty="0" smtClean="0"/>
          </a:p>
          <a:p>
            <a:r>
              <a:rPr lang="tr-TR" b="1" dirty="0" smtClean="0"/>
              <a:t>Kontrollü </a:t>
            </a:r>
            <a:r>
              <a:rPr lang="tr-TR" b="1" dirty="0"/>
              <a:t>ve biyolojik olarak parçalanabilen yağlama ile çevreye saygı gösterilirken bakım çalışmaları azaltılır ve ekipman ömrü artar. </a:t>
            </a:r>
            <a:endParaRPr lang="tr-TR" b="1" dirty="0" smtClean="0"/>
          </a:p>
          <a:p>
            <a:r>
              <a:rPr lang="tr-TR" b="1" dirty="0" smtClean="0"/>
              <a:t>Gürültü </a:t>
            </a:r>
            <a:r>
              <a:rPr lang="tr-TR" b="1" dirty="0"/>
              <a:t>rahatsızlığının azaltılması yerel sakinler için sakinlik sağlar.</a:t>
            </a:r>
            <a:endParaRPr lang="en-AU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831" y="2751104"/>
            <a:ext cx="725487" cy="2316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264" y="2751104"/>
            <a:ext cx="725487" cy="2316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411" y="4412124"/>
            <a:ext cx="725487" cy="23166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098307" y="216019"/>
            <a:ext cx="753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DEMİRYOLU ALTYAPISI İÇİN YAĞLAYICILAR</a:t>
            </a:r>
            <a:endParaRPr lang="tr-T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030" y="635163"/>
            <a:ext cx="6101040" cy="6128401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327171"/>
            <a:ext cx="9372600" cy="678110"/>
          </a:xfrm>
        </p:spPr>
        <p:txBody>
          <a:bodyPr rtlCol="0"/>
          <a:lstStyle/>
          <a:p>
            <a:pPr rtl="0"/>
            <a:r>
              <a:rPr lang="tr-TR" b="1" dirty="0" smtClean="0"/>
              <a:t>Listeli başlık ve içerik düzeni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59250" y="1457814"/>
            <a:ext cx="9372600" cy="4483101"/>
          </a:xfrm>
        </p:spPr>
        <p:txBody>
          <a:bodyPr rtlCol="0">
            <a:normAutofit fontScale="85000" lnSpcReduction="20000"/>
          </a:bodyPr>
          <a:lstStyle/>
          <a:p>
            <a:r>
              <a:rPr lang="tr-TR" b="1" dirty="0"/>
              <a:t>Demiryolu altyapısı ve hareketliliği için yağlayıcılar: </a:t>
            </a:r>
            <a:endParaRPr lang="en-AU" b="1" dirty="0" smtClean="0"/>
          </a:p>
          <a:p>
            <a:r>
              <a:rPr lang="en-AU" b="1" dirty="0" smtClean="0"/>
              <a:t>Tan</a:t>
            </a:r>
            <a:r>
              <a:rPr lang="tr-TR" b="1" dirty="0" smtClean="0"/>
              <a:t>ı</a:t>
            </a:r>
            <a:r>
              <a:rPr lang="en-AU" b="1" dirty="0" err="1" smtClean="0"/>
              <a:t>mlamalar</a:t>
            </a:r>
            <a:endParaRPr lang="tr-TR" b="1" dirty="0" smtClean="0"/>
          </a:p>
          <a:p>
            <a:pPr rtl="0"/>
            <a:r>
              <a:rPr lang="tr-TR" b="1" dirty="0" smtClean="0"/>
              <a:t>Ü</a:t>
            </a:r>
            <a:r>
              <a:rPr lang="en-AU" b="1" dirty="0" smtClean="0"/>
              <a:t>r</a:t>
            </a:r>
            <a:r>
              <a:rPr lang="tr-TR" b="1" dirty="0" smtClean="0"/>
              <a:t>ün Felsefesi</a:t>
            </a:r>
          </a:p>
          <a:p>
            <a:r>
              <a:rPr lang="tr-TR" b="1" dirty="0"/>
              <a:t>Demiryolu hareketlilik </a:t>
            </a:r>
            <a:r>
              <a:rPr lang="tr-TR" b="1" dirty="0" smtClean="0"/>
              <a:t>yağları</a:t>
            </a:r>
          </a:p>
          <a:p>
            <a:r>
              <a:rPr lang="tr-TR" b="1" dirty="0" smtClean="0"/>
              <a:t>Tanımlamalar</a:t>
            </a:r>
          </a:p>
          <a:p>
            <a:r>
              <a:rPr lang="tr-TR" b="1" dirty="0" smtClean="0"/>
              <a:t>Ürün Faydaları</a:t>
            </a:r>
          </a:p>
          <a:p>
            <a:r>
              <a:rPr lang="tr-TR" b="1" dirty="0" smtClean="0"/>
              <a:t>Ürün Çeşitleri</a:t>
            </a:r>
          </a:p>
          <a:p>
            <a:r>
              <a:rPr lang="tr-TR" b="1" dirty="0" smtClean="0"/>
              <a:t>Özellikler</a:t>
            </a:r>
          </a:p>
          <a:p>
            <a:r>
              <a:rPr lang="tr-TR" b="1" dirty="0" smtClean="0"/>
              <a:t>Özellikler ve Müşteri Avantajları</a:t>
            </a:r>
          </a:p>
          <a:p>
            <a:r>
              <a:rPr lang="tr-TR" b="1" dirty="0"/>
              <a:t>Demiryolu altyapısı için yağlayıcılar</a:t>
            </a:r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857" y="0"/>
            <a:ext cx="872456" cy="4362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736" cy="3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9816" y="1367406"/>
            <a:ext cx="7267663" cy="1022618"/>
          </a:xfrm>
        </p:spPr>
        <p:txBody>
          <a:bodyPr rtlCol="0">
            <a:normAutofit fontScale="90000"/>
          </a:bodyPr>
          <a:lstStyle/>
          <a:p>
            <a:r>
              <a:rPr lang="tr-TR" b="1" dirty="0"/>
              <a:t>Demiryolu altyapısı ve hareketliliği için yağlayıcılar: 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9816" y="2449584"/>
            <a:ext cx="4500423" cy="4408416"/>
          </a:xfrm>
        </p:spPr>
        <p:txBody>
          <a:bodyPr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YERALTI DEMİRYOLLARI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ŞEHİRLER ARASI TRENLER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HIZLI TRENLER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TRAMVAYLAR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YÜK VAGONLARI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LOKOMOTİFLER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TELEFERİK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GRESLER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SIVILAR</a:t>
            </a:r>
            <a:r>
              <a:rPr lang="tr-TR" b="1" dirty="0" smtClean="0"/>
              <a:t>	</a:t>
            </a:r>
            <a:endParaRPr lang="en-AU" dirty="0"/>
          </a:p>
          <a:p>
            <a:pPr rtl="0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39" y="3289082"/>
            <a:ext cx="9020961" cy="35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99733" y="155633"/>
            <a:ext cx="4051110" cy="843887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b="1" dirty="0" smtClean="0"/>
              <a:t>TANIMLAMALAR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48082" y="1226023"/>
            <a:ext cx="10077056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tr-TR" sz="2400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Demiryolu uygulamaları için gres üretimi, </a:t>
            </a: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Fransız </a:t>
            </a:r>
            <a:r>
              <a:rPr lang="tr-TR" sz="2400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yabancı demiryolu ağlarının uzun süredir ortağı olan </a:t>
            </a: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(               ), </a:t>
            </a:r>
            <a:r>
              <a:rPr lang="tr-TR" sz="2400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demiryolu ekipmanlarının çalışma koşullarına özel olarak uyarlanmış çeşitli yağlayıcılar geliştirmiştir:</a:t>
            </a:r>
            <a:endParaRPr lang="en-AU" sz="28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400" b="1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Demiryolu ağı altyapısı </a:t>
            </a:r>
            <a:r>
              <a:rPr lang="tr-TR" sz="2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için:</a:t>
            </a: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 mekanizmaları</a:t>
            </a: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Şalt plakaları</a:t>
            </a: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400" dirty="0" err="1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400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atener</a:t>
            </a: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telleri</a:t>
            </a: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 </a:t>
            </a:r>
            <a:r>
              <a:rPr lang="tr-TR" sz="2400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kenarı ekipmanları...</a:t>
            </a:r>
            <a:endParaRPr lang="en-AU" sz="28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tr-TR" sz="2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Haddehane </a:t>
            </a:r>
            <a:r>
              <a:rPr lang="tr-TR" sz="2400" b="1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mekanizmaları </a:t>
            </a:r>
            <a:r>
              <a:rPr lang="tr-TR" sz="2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için:</a:t>
            </a:r>
          </a:p>
          <a:p>
            <a:pPr marL="4000500" lvl="8" indent="-342900">
              <a:lnSpc>
                <a:spcPts val="18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ekerlek </a:t>
            </a:r>
            <a:r>
              <a:rPr lang="tr-TR" sz="2400" dirty="0" err="1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2400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lanşları</a:t>
            </a:r>
            <a:endParaRPr lang="tr-TR" sz="2400" dirty="0" smtClean="0">
              <a:solidFill>
                <a:srgbClr val="6666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ts val="18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 tertibatı</a:t>
            </a:r>
          </a:p>
          <a:p>
            <a:pPr marL="4000500" lvl="8" indent="-342900">
              <a:lnSpc>
                <a:spcPts val="18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Bujiler</a:t>
            </a:r>
          </a:p>
          <a:p>
            <a:pPr marL="4000500" lvl="8" indent="-342900">
              <a:lnSpc>
                <a:spcPts val="18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Akslar</a:t>
            </a:r>
          </a:p>
          <a:p>
            <a:pPr marL="4000500" lvl="8" indent="-342900">
              <a:lnSpc>
                <a:spcPts val="18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ağlantı vidaları</a:t>
            </a:r>
          </a:p>
          <a:p>
            <a:pPr marL="4000500" lvl="8" indent="-342900">
              <a:lnSpc>
                <a:spcPts val="18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Sharf</a:t>
            </a:r>
          </a:p>
          <a:p>
            <a:pPr marL="4000500" lvl="8" indent="-342900">
              <a:lnSpc>
                <a:spcPts val="18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Tamponlar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32" y="1456748"/>
            <a:ext cx="1230662" cy="27164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13" y="1456748"/>
            <a:ext cx="1112552" cy="35233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5997"/>
            <a:ext cx="5103027" cy="26320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373" y="4009938"/>
            <a:ext cx="3401627" cy="31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38" y="45932"/>
            <a:ext cx="6270655" cy="627065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22518" y="231134"/>
            <a:ext cx="4051110" cy="843887"/>
          </a:xfrm>
        </p:spPr>
        <p:txBody>
          <a:bodyPr rtlCol="0"/>
          <a:lstStyle/>
          <a:p>
            <a:pPr algn="ctr" rtl="0"/>
            <a:r>
              <a:rPr lang="tr-TR" b="1" dirty="0" smtClean="0"/>
              <a:t>ÜRÜN FELSEFESİ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48082" y="1009845"/>
            <a:ext cx="10077056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lnSpc>
                <a:spcPts val="18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Ürün felsefemiz 4</a:t>
            </a:r>
            <a:r>
              <a:rPr lang="tr-TR" sz="28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noktaya </a:t>
            </a:r>
            <a:r>
              <a:rPr lang="tr-TR" sz="2800" b="1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dayanmaktadır:</a:t>
            </a:r>
            <a:endParaRPr lang="en-A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tr-TR" sz="32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Güvence</a:t>
            </a:r>
            <a:endParaRPr lang="en-AU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Performans</a:t>
            </a:r>
            <a:endParaRPr lang="en-AU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Ömür</a:t>
            </a:r>
            <a:endParaRPr lang="en-AU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Çevre Koruma</a:t>
            </a:r>
            <a:endParaRPr lang="en-AU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800"/>
              </a:lnSpc>
              <a:spcAft>
                <a:spcPts val="800"/>
              </a:spcAft>
            </a:pPr>
            <a:endParaRPr lang="tr-TR" sz="2800" dirty="0" smtClean="0">
              <a:solidFill>
                <a:srgbClr val="6666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-461394" y="6534835"/>
            <a:ext cx="9857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ts val="1800"/>
              </a:lnSpc>
              <a:spcAft>
                <a:spcPts val="800"/>
              </a:spcAft>
            </a:pPr>
            <a:r>
              <a:rPr lang="tr-TR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Standartlara </a:t>
            </a:r>
            <a:r>
              <a:rPr lang="tr-TR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uygun olarak yağlayıcılarımız demiryolu uygulamaları için özel olarak geliştirilmiştir.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34" y="2471948"/>
            <a:ext cx="1966920" cy="16391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84" y="2255620"/>
            <a:ext cx="366901" cy="36690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527" y="2815468"/>
            <a:ext cx="365792" cy="3657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692" y="3427277"/>
            <a:ext cx="365792" cy="36579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980" y="4111048"/>
            <a:ext cx="365792" cy="36579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948"/>
            <a:ext cx="1593908" cy="159390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26" y="4734968"/>
            <a:ext cx="1884758" cy="1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12" y="-385961"/>
            <a:ext cx="6195312" cy="787441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6217" y="612395"/>
            <a:ext cx="8553244" cy="855677"/>
          </a:xfrm>
        </p:spPr>
        <p:txBody>
          <a:bodyPr rtlCol="0">
            <a:normAutofit/>
          </a:bodyPr>
          <a:lstStyle/>
          <a:p>
            <a:r>
              <a:rPr lang="tr-TR" b="1" dirty="0"/>
              <a:t>Demiryolu hareketlilik yağları</a:t>
            </a:r>
            <a:endParaRPr lang="en-AU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90569" y="2147581"/>
            <a:ext cx="77346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b="1" dirty="0" smtClean="0"/>
              <a:t>Tamponlar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b="1" dirty="0"/>
              <a:t>B</a:t>
            </a:r>
            <a:r>
              <a:rPr lang="tr-TR" sz="3200" b="1" dirty="0" smtClean="0"/>
              <a:t>ağlantı vidaları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b="1" dirty="0" smtClean="0"/>
              <a:t>Buji </a:t>
            </a:r>
            <a:r>
              <a:rPr lang="tr-TR" sz="3200" b="1" dirty="0"/>
              <a:t>aksları ve parçalar için </a:t>
            </a:r>
            <a:r>
              <a:rPr lang="tr-TR" sz="3200" b="1" dirty="0" smtClean="0"/>
              <a:t>yağlayıcılar.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b="1" dirty="0" smtClean="0"/>
              <a:t>Püskürtülebilir </a:t>
            </a:r>
            <a:r>
              <a:rPr lang="tr-TR" sz="3200" b="1" dirty="0"/>
              <a:t>biyolojik olarak </a:t>
            </a:r>
            <a:r>
              <a:rPr lang="tr-TR" sz="3200" b="1" dirty="0" smtClean="0"/>
              <a:t>Parçalanabilen gresler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b="1" dirty="0"/>
              <a:t>T</a:t>
            </a:r>
            <a:r>
              <a:rPr lang="tr-TR" sz="3200" b="1" dirty="0" smtClean="0"/>
              <a:t>oksik </a:t>
            </a:r>
            <a:r>
              <a:rPr lang="tr-TR" sz="3200" b="1" dirty="0"/>
              <a:t>olmayan, </a:t>
            </a:r>
            <a:endParaRPr lang="tr-TR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b="1" dirty="0"/>
              <a:t>T</a:t>
            </a:r>
            <a:r>
              <a:rPr lang="tr-TR" sz="3200" b="1" dirty="0" smtClean="0"/>
              <a:t>ekerlek </a:t>
            </a:r>
            <a:r>
              <a:rPr lang="tr-TR" sz="3200" b="1" dirty="0" err="1"/>
              <a:t>flanşlarında</a:t>
            </a:r>
            <a:r>
              <a:rPr lang="tr-TR" sz="3200" b="1" dirty="0"/>
              <a:t> kullanılır.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4228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6"/>
            <a:ext cx="12192000" cy="687120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99733" y="155633"/>
            <a:ext cx="4051110" cy="843887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b="1" dirty="0" smtClean="0"/>
              <a:t>TANIMLAMALAR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711354" y="1226022"/>
            <a:ext cx="89091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Demiryolu sektöründe onlarca yıllık uzmanlığa sahip </a:t>
            </a:r>
            <a:r>
              <a:rPr lang="tr-TR" sz="2800" dirty="0" smtClean="0">
                <a:solidFill>
                  <a:srgbClr val="C00000"/>
                </a:solidFill>
              </a:rPr>
              <a:t>olan METALT( (              ), </a:t>
            </a:r>
            <a:r>
              <a:rPr lang="tr-TR" sz="2800" dirty="0">
                <a:solidFill>
                  <a:srgbClr val="C00000"/>
                </a:solidFill>
              </a:rPr>
              <a:t>beklentilerinizi ve bu pazardaki değişiklikleri karşılamak için gelişimini sürdürmektedir.</a:t>
            </a:r>
            <a:endParaRPr lang="en-AU" sz="2800" dirty="0">
              <a:solidFill>
                <a:srgbClr val="C00000"/>
              </a:solidFill>
            </a:endParaRPr>
          </a:p>
          <a:p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tr-TR" sz="2800" dirty="0" smtClean="0">
                <a:solidFill>
                  <a:srgbClr val="C00000"/>
                </a:solidFill>
              </a:rPr>
              <a:t>Bu </a:t>
            </a:r>
            <a:r>
              <a:rPr lang="tr-TR" sz="2800" dirty="0">
                <a:solidFill>
                  <a:srgbClr val="C00000"/>
                </a:solidFill>
              </a:rPr>
              <a:t>uygulamalar için, kullanılan yağlayıcıların teknik performansı ve biyolojik </a:t>
            </a:r>
            <a:r>
              <a:rPr lang="tr-TR" sz="2800" dirty="0" smtClean="0">
                <a:solidFill>
                  <a:srgbClr val="C00000"/>
                </a:solidFill>
              </a:rPr>
              <a:t>bozuna bilirliği, </a:t>
            </a:r>
            <a:r>
              <a:rPr lang="tr-TR" sz="2800" dirty="0">
                <a:solidFill>
                  <a:srgbClr val="C00000"/>
                </a:solidFill>
              </a:rPr>
              <a:t>geliştirme sırasındaki endişelerimizin merkezinde yer almaktadır.</a:t>
            </a:r>
            <a:endParaRPr lang="en-AU" sz="2800" dirty="0">
              <a:solidFill>
                <a:srgbClr val="C00000"/>
              </a:solidFill>
            </a:endParaRPr>
          </a:p>
          <a:p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tr-TR" sz="2800" dirty="0" smtClean="0">
                <a:solidFill>
                  <a:srgbClr val="C00000"/>
                </a:solidFill>
              </a:rPr>
              <a:t>Hareketlilik </a:t>
            </a:r>
            <a:r>
              <a:rPr lang="tr-TR" sz="2800" dirty="0">
                <a:solidFill>
                  <a:srgbClr val="C00000"/>
                </a:solidFill>
              </a:rPr>
              <a:t>ekipmanlarının yağlanmasında tam ustalıkla</a:t>
            </a:r>
            <a:r>
              <a:rPr lang="tr-TR" sz="2800" dirty="0" smtClean="0">
                <a:solidFill>
                  <a:srgbClr val="C00000"/>
                </a:solidFill>
              </a:rPr>
              <a:t>, </a:t>
            </a:r>
            <a:r>
              <a:rPr lang="tr-TR" sz="2800" dirty="0">
                <a:solidFill>
                  <a:srgbClr val="C00000"/>
                </a:solidFill>
              </a:rPr>
              <a:t>işletme maliyetlerinizin azaltılmasında size destek </a:t>
            </a:r>
            <a:r>
              <a:rPr lang="tr-TR" sz="2800" dirty="0" smtClean="0">
                <a:solidFill>
                  <a:srgbClr val="C00000"/>
                </a:solidFill>
              </a:rPr>
              <a:t>olacaktır.</a:t>
            </a:r>
            <a:endParaRPr lang="en-AU" sz="2800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80" y="5635427"/>
            <a:ext cx="3623820" cy="114763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039" y="1798588"/>
            <a:ext cx="1231499" cy="2743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23" y="1798588"/>
            <a:ext cx="1170040" cy="37054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4620" y="4795020"/>
            <a:ext cx="1093554" cy="34743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154" y="1798588"/>
            <a:ext cx="2664387" cy="24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99733" y="155633"/>
            <a:ext cx="4051110" cy="843887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b="1" dirty="0" smtClean="0"/>
              <a:t>Ürün faydaları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77503" y="1083409"/>
            <a:ext cx="107043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Geniş </a:t>
            </a:r>
            <a:r>
              <a:rPr lang="tr-TR" sz="3200" dirty="0"/>
              <a:t>çalışma sıcaklığı aralıklarında optimize edilmiş işlemler</a:t>
            </a:r>
            <a:endParaRPr lang="en-A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Maliyet </a:t>
            </a:r>
            <a:r>
              <a:rPr lang="tr-TR" sz="3200" dirty="0"/>
              <a:t>tasarrufu</a:t>
            </a:r>
            <a:endParaRPr lang="en-A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Birçok teknik </a:t>
            </a:r>
            <a:r>
              <a:rPr lang="tr-TR" sz="3200" dirty="0"/>
              <a:t>özellikleri ile uyumlu</a:t>
            </a:r>
            <a:endParaRPr lang="en-A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Yerleşik </a:t>
            </a:r>
            <a:r>
              <a:rPr lang="tr-TR" sz="3200" dirty="0"/>
              <a:t>yağlama sistemleri için </a:t>
            </a:r>
            <a:r>
              <a:rPr lang="tr-TR" sz="3200" dirty="0" smtClean="0"/>
              <a:t>TGV </a:t>
            </a:r>
            <a:r>
              <a:rPr lang="tr-TR" sz="3200" dirty="0"/>
              <a:t>tarafından onaylanmıştır</a:t>
            </a:r>
            <a:endParaRPr lang="en-A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Düşük yeniden yağlama </a:t>
            </a:r>
            <a:r>
              <a:rPr lang="tr-TR" sz="3200" dirty="0"/>
              <a:t>müdahaleleri</a:t>
            </a:r>
            <a:endParaRPr lang="en-A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Tekerlek </a:t>
            </a:r>
            <a:r>
              <a:rPr lang="tr-TR" sz="3200" dirty="0" err="1"/>
              <a:t>flanşlarındaki</a:t>
            </a:r>
            <a:r>
              <a:rPr lang="tr-TR" sz="3200" dirty="0"/>
              <a:t> aşınmayı ve sürtünmeyi sınırlar</a:t>
            </a:r>
            <a:endParaRPr lang="en-A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Gürültü </a:t>
            </a:r>
            <a:r>
              <a:rPr lang="tr-TR" sz="3200" dirty="0"/>
              <a:t>rahatsızlığının azaltılması</a:t>
            </a:r>
            <a:endParaRPr lang="en-A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/>
              <a:t>M</a:t>
            </a:r>
            <a:r>
              <a:rPr lang="tr-TR" sz="3200" dirty="0" smtClean="0"/>
              <a:t>alzemelerin </a:t>
            </a:r>
            <a:r>
              <a:rPr lang="tr-TR" sz="3200" dirty="0"/>
              <a:t>uzun ömürlülüğünü optimize </a:t>
            </a:r>
            <a:r>
              <a:rPr lang="tr-TR" sz="3200" dirty="0" smtClean="0"/>
              <a:t>eder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Çevre dostu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1896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748" y="1004840"/>
            <a:ext cx="12190252" cy="481844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99733" y="155633"/>
            <a:ext cx="4333581" cy="624543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b="1" dirty="0" smtClean="0"/>
              <a:t>Ürün çeşitleri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24793" y="780176"/>
            <a:ext cx="1072951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Yaklaşık </a:t>
            </a:r>
            <a:r>
              <a:rPr lang="tr-TR" sz="1600" b="1" dirty="0" smtClean="0"/>
              <a:t>50 </a:t>
            </a:r>
            <a:r>
              <a:rPr lang="tr-TR" sz="1600" b="1" dirty="0"/>
              <a:t>yıldır sektördeki en büyük alıcıların koyduğu teknik ve güvenlik standartlarını karşılayarak koruma ve yağlama için ekolojik çözümler sunduk. Bu sektörde yağ kaybı için kullanılan yağlayıcıların büyük çoğunluğu için  </a:t>
            </a:r>
            <a:r>
              <a:rPr lang="tr-TR" sz="1600" b="1" dirty="0" smtClean="0"/>
              <a:t>                      (</a:t>
            </a:r>
            <a:r>
              <a:rPr lang="tr-TR" sz="1600" b="1" dirty="0"/>
              <a:t> </a:t>
            </a:r>
            <a:r>
              <a:rPr lang="tr-TR" sz="1600" b="1" dirty="0" smtClean="0"/>
              <a:t>                ), </a:t>
            </a:r>
            <a:r>
              <a:rPr lang="tr-TR" sz="1600" b="1" dirty="0"/>
              <a:t>çok çeşitli biyolojik olarak parçalanabilen </a:t>
            </a:r>
            <a:r>
              <a:rPr lang="tr-TR" sz="1600" b="1" dirty="0" smtClean="0"/>
              <a:t>greslerle birlikte çevre dostu ve </a:t>
            </a:r>
            <a:r>
              <a:rPr lang="tr-TR" sz="1600" b="1" dirty="0" err="1" smtClean="0"/>
              <a:t>nano</a:t>
            </a:r>
            <a:r>
              <a:rPr lang="tr-TR" sz="1600" b="1" dirty="0" smtClean="0"/>
              <a:t> teknolojisini </a:t>
            </a:r>
            <a:r>
              <a:rPr lang="tr-TR" sz="1600" b="1" dirty="0"/>
              <a:t>sunmaktadır.</a:t>
            </a:r>
            <a:endParaRPr lang="en-AU" sz="1600" b="1" dirty="0"/>
          </a:p>
          <a:p>
            <a:endParaRPr lang="tr-TR" sz="1600" b="1" dirty="0" smtClean="0"/>
          </a:p>
          <a:p>
            <a:r>
              <a:rPr lang="tr-TR" sz="1600" b="1" dirty="0" smtClean="0"/>
              <a:t>Genel </a:t>
            </a:r>
            <a:r>
              <a:rPr lang="tr-TR" sz="1600" b="1" dirty="0"/>
              <a:t>gresleme için  </a:t>
            </a:r>
            <a:r>
              <a:rPr lang="tr-TR" sz="1600" b="1" dirty="0" smtClean="0"/>
              <a:t>              Professional </a:t>
            </a:r>
            <a:r>
              <a:rPr lang="tr-TR" sz="1600" b="1" dirty="0"/>
              <a:t>gresleri tedarik ediyoruz, </a:t>
            </a:r>
            <a:endParaRPr lang="tr-T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Tam </a:t>
            </a:r>
            <a:r>
              <a:rPr lang="tr-TR" sz="1600" b="1" dirty="0"/>
              <a:t>güvenlik içinde uzun süreli yağlama için </a:t>
            </a:r>
            <a:r>
              <a:rPr lang="tr-TR" sz="1600" b="1" dirty="0" err="1"/>
              <a:t>oksidasyona</a:t>
            </a:r>
            <a:r>
              <a:rPr lang="tr-TR" sz="1600" b="1" dirty="0"/>
              <a:t> ve </a:t>
            </a:r>
            <a:r>
              <a:rPr lang="tr-TR" sz="1600" b="1" dirty="0" err="1"/>
              <a:t>UV'ye</a:t>
            </a:r>
            <a:r>
              <a:rPr lang="tr-TR" sz="1600" b="1" dirty="0"/>
              <a:t> karşı direnç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Malzemelerin </a:t>
            </a:r>
            <a:r>
              <a:rPr lang="tr-TR" sz="1600" b="1" dirty="0"/>
              <a:t>aşınmasını sınırlamak için düşük sürtünme katsayısı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Kullanıcı </a:t>
            </a:r>
            <a:r>
              <a:rPr lang="tr-TR" sz="1600" b="1" dirty="0"/>
              <a:t>konforu için gürültü azaltma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Sabit </a:t>
            </a:r>
            <a:r>
              <a:rPr lang="tr-TR" sz="1600" b="1" dirty="0"/>
              <a:t>ve yuvarlanan parçaların optimum çalışmasını garanti etmek için korozyona karşı koruma</a:t>
            </a:r>
            <a:r>
              <a:rPr lang="tr-TR" sz="1600" b="1" dirty="0" smtClean="0"/>
              <a:t>.</a:t>
            </a:r>
          </a:p>
          <a:p>
            <a:endParaRPr lang="tr-TR" sz="1600" b="1" dirty="0" smtClean="0"/>
          </a:p>
          <a:p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</a:rPr>
              <a:t>Uygulamalar</a:t>
            </a:r>
            <a:endParaRPr lang="en-A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600" b="1" dirty="0" smtClean="0"/>
          </a:p>
          <a:p>
            <a:r>
              <a:rPr lang="tr-TR" sz="1600" b="1" dirty="0" smtClean="0"/>
              <a:t>Demiryolu </a:t>
            </a:r>
            <a:r>
              <a:rPr lang="tr-TR" sz="1600" b="1" dirty="0"/>
              <a:t>gresleri bu faaliyet sektöründe bulunan tüm uygulamaları kapsamaktadır: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Buji </a:t>
            </a:r>
            <a:r>
              <a:rPr lang="tr-TR" sz="1600" b="1" dirty="0"/>
              <a:t>elemanları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Demiryolu </a:t>
            </a:r>
            <a:r>
              <a:rPr lang="tr-TR" sz="1600" b="1" dirty="0"/>
              <a:t>şalter plakaları, raylar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Akslar</a:t>
            </a:r>
            <a:r>
              <a:rPr lang="tr-TR" sz="1600" b="1" dirty="0"/>
              <a:t>, Eklemler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Düz </a:t>
            </a:r>
            <a:r>
              <a:rPr lang="tr-TR" sz="1600" b="1" dirty="0"/>
              <a:t>rulmanlar, makaralar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Fren </a:t>
            </a:r>
            <a:r>
              <a:rPr lang="tr-TR" sz="1600" b="1" dirty="0"/>
              <a:t>tertibatı, fren silindirleri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 smtClean="0"/>
              <a:t>Tripod</a:t>
            </a:r>
            <a:r>
              <a:rPr lang="tr-TR" sz="1600" b="1" dirty="0" smtClean="0"/>
              <a:t> </a:t>
            </a:r>
            <a:r>
              <a:rPr lang="tr-TR" sz="1600" b="1" dirty="0"/>
              <a:t>iletimleri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Vidalı </a:t>
            </a:r>
            <a:r>
              <a:rPr lang="tr-TR" sz="1600" b="1" dirty="0" err="1"/>
              <a:t>kaplinler</a:t>
            </a:r>
            <a:r>
              <a:rPr lang="tr-TR" sz="1600" b="1" dirty="0"/>
              <a:t>, pistonlar, tampon plakaları, kızak rayları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Tekerlek </a:t>
            </a:r>
            <a:r>
              <a:rPr lang="tr-TR" sz="1600" b="1" dirty="0" err="1"/>
              <a:t>flanşları</a:t>
            </a:r>
            <a:r>
              <a:rPr lang="tr-TR" sz="1600" b="1" dirty="0"/>
              <a:t>, kavisli parça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/>
              <a:t>Kapı contaları</a:t>
            </a:r>
            <a:endParaRPr lang="en-AU" sz="1600" b="1" dirty="0"/>
          </a:p>
          <a:p>
            <a:endParaRPr lang="en-AU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092" y="1816927"/>
            <a:ext cx="723890" cy="2299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262" y="1100084"/>
            <a:ext cx="725487" cy="2316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802" y="1100084"/>
            <a:ext cx="987662" cy="2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 Çerçeve Bina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04_TF03031027" id="{C6EDAF56-2CE2-4323-B306-807F38BA9621}" vid="{03D7AFE5-821E-4BDD-B240-A5B286715003}"/>
    </a:ext>
  </a:extLst>
</a:theme>
</file>

<file path=ppt/theme/theme2.xml><?xml version="1.0" encoding="utf-8"?>
<a:theme xmlns:a="http://schemas.openxmlformats.org/drawingml/2006/main" name="Office Teması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İş tel çerçeve yapı sunusu (geniş ekran)</Template>
  <TotalTime>209</TotalTime>
  <Words>745</Words>
  <Application>Microsoft Office PowerPoint</Application>
  <PresentationFormat>Geniş ekran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Tel Çerçeve Bina 16x9</vt:lpstr>
      <vt:lpstr>Demiryolu endüstrisi  için </vt:lpstr>
      <vt:lpstr>Listeli başlık ve içerik düzeni</vt:lpstr>
      <vt:lpstr>Demiryolu altyapısı ve hareketliliği için yağlayıcılar: </vt:lpstr>
      <vt:lpstr>TANIMLAMALAR</vt:lpstr>
      <vt:lpstr>ÜRÜN FELSEFESİ</vt:lpstr>
      <vt:lpstr>Demiryolu hareketlilik yağları</vt:lpstr>
      <vt:lpstr>TANIMLAMALAR</vt:lpstr>
      <vt:lpstr>Ürün faydaları</vt:lpstr>
      <vt:lpstr>Ürün çeşitleri</vt:lpstr>
      <vt:lpstr>özelikler</vt:lpstr>
      <vt:lpstr>Özelikler ve müşteri avantajları</vt:lpstr>
      <vt:lpstr>Demiryolu altyapısı için yağlayıcılar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BÜLENT COŞKUN</dc:creator>
  <cp:lastModifiedBy>BÜLENT COŞKUN</cp:lastModifiedBy>
  <cp:revision>21</cp:revision>
  <dcterms:created xsi:type="dcterms:W3CDTF">2022-07-25T17:58:37Z</dcterms:created>
  <dcterms:modified xsi:type="dcterms:W3CDTF">2022-07-28T07:20:29Z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